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removePersonalInfoOnSave="1" saveSubsetFonts="1" autoCompressPictures="0">
  <p:sldMasterIdLst>
    <p:sldMasterId id="2147483648" r:id="rId4"/>
  </p:sldMasterIdLst>
  <p:notesMasterIdLst>
    <p:notesMasterId r:id="rId51"/>
  </p:notesMasterIdLst>
  <p:handoutMasterIdLst>
    <p:handoutMasterId r:id="rId52"/>
  </p:handoutMasterIdLst>
  <p:sldIdLst>
    <p:sldId id="260" r:id="rId5"/>
    <p:sldId id="257" r:id="rId6"/>
    <p:sldId id="286" r:id="rId7"/>
    <p:sldId id="300" r:id="rId8"/>
    <p:sldId id="303" r:id="rId9"/>
    <p:sldId id="345" r:id="rId10"/>
    <p:sldId id="347" r:id="rId11"/>
    <p:sldId id="304" r:id="rId12"/>
    <p:sldId id="290" r:id="rId13"/>
    <p:sldId id="289" r:id="rId14"/>
    <p:sldId id="279" r:id="rId15"/>
    <p:sldId id="332" r:id="rId16"/>
    <p:sldId id="281" r:id="rId17"/>
    <p:sldId id="379" r:id="rId18"/>
    <p:sldId id="329" r:id="rId19"/>
    <p:sldId id="330" r:id="rId20"/>
    <p:sldId id="331" r:id="rId21"/>
    <p:sldId id="353" r:id="rId22"/>
    <p:sldId id="350" r:id="rId23"/>
    <p:sldId id="381" r:id="rId24"/>
    <p:sldId id="352" r:id="rId25"/>
    <p:sldId id="362" r:id="rId26"/>
    <p:sldId id="363" r:id="rId27"/>
    <p:sldId id="365" r:id="rId28"/>
    <p:sldId id="364" r:id="rId29"/>
    <p:sldId id="355" r:id="rId30"/>
    <p:sldId id="356" r:id="rId31"/>
    <p:sldId id="380" r:id="rId32"/>
    <p:sldId id="357" r:id="rId33"/>
    <p:sldId id="359" r:id="rId34"/>
    <p:sldId id="358" r:id="rId35"/>
    <p:sldId id="367" r:id="rId36"/>
    <p:sldId id="368" r:id="rId37"/>
    <p:sldId id="369" r:id="rId38"/>
    <p:sldId id="370" r:id="rId39"/>
    <p:sldId id="371" r:id="rId40"/>
    <p:sldId id="372" r:id="rId41"/>
    <p:sldId id="373" r:id="rId42"/>
    <p:sldId id="374" r:id="rId43"/>
    <p:sldId id="375" r:id="rId44"/>
    <p:sldId id="376" r:id="rId45"/>
    <p:sldId id="377" r:id="rId46"/>
    <p:sldId id="361" r:id="rId47"/>
    <p:sldId id="282" r:id="rId48"/>
    <p:sldId id="366" r:id="rId49"/>
    <p:sldId id="284" r:id="rId50"/>
  </p:sldIdLst>
  <p:sldSz cx="12192000" cy="6858000"/>
  <p:notesSz cx="9296400" cy="7010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0000000-0000-0000-0000-000000000000}" name="Author" initials="A" userId="Author"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57814"/>
    <a:srgbClr val="FFFFFF"/>
    <a:srgbClr val="E7E9EF"/>
    <a:srgbClr val="005191"/>
    <a:srgbClr val="CBD0DD"/>
    <a:srgbClr val="FBB43E"/>
    <a:srgbClr val="FFB351"/>
    <a:srgbClr val="539ED0"/>
    <a:srgbClr val="649BD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B3717BD2-C048-6997-4834-FDACC0C5E7EE}" v="6" dt="2024-11-13T19:34:40.307"/>
    <p1510:client id="{B772F6D0-E837-A95F-0514-FD0FC6DED8C0}" v="115" dt="2024-11-12T17:12:33.636"/>
    <p1510:client id="{DF19FDFB-8FE5-40E0-B0FC-5CF4C659BEC2}" v="321" dt="2024-11-13T15:03:18.464"/>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p:scale>
          <a:sx n="1" d="2"/>
          <a:sy n="1" d="2"/>
        </p:scale>
        <p:origin x="0" y="0"/>
      </p:cViewPr>
      <p:guideLst>
        <p:guide orient="horz" pos="2160"/>
        <p:guide pos="3840"/>
      </p:guideLst>
    </p:cSldViewPr>
  </p:slide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theme" Target="theme/theme1.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presProps" Target="presProps.xml"/><Relationship Id="rId58" Type="http://schemas.microsoft.com/office/2018/10/relationships/authors" Target="authors.xml"/><Relationship Id="rId5" Type="http://schemas.openxmlformats.org/officeDocument/2006/relationships/slide" Target="slides/slide1.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tableStyles" Target="tableStyles.xml"/><Relationship Id="rId8" Type="http://schemas.openxmlformats.org/officeDocument/2006/relationships/slide" Target="slides/slide4.xml"/><Relationship Id="rId51" Type="http://schemas.openxmlformats.org/officeDocument/2006/relationships/notesMaster" Target="notesMasters/notesMaster1.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microsoft.com/office/2015/10/relationships/revisionInfo" Target="revisionInfo.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4028440" cy="352143"/>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sz="quarter" idx="1"/>
          </p:nvPr>
        </p:nvSpPr>
        <p:spPr>
          <a:xfrm>
            <a:off x="5266347" y="0"/>
            <a:ext cx="4028440" cy="352143"/>
          </a:xfrm>
          <a:prstGeom prst="rect">
            <a:avLst/>
          </a:prstGeom>
        </p:spPr>
        <p:txBody>
          <a:bodyPr vert="horz" lIns="93177" tIns="46589" rIns="93177" bIns="46589" rtlCol="0"/>
          <a:lstStyle>
            <a:lvl1pPr algn="r">
              <a:defRPr sz="1200"/>
            </a:lvl1pPr>
          </a:lstStyle>
          <a:p>
            <a:fld id="{28E10100-14E3-D647-84FF-F8CB4A92EEE3}" type="datetimeFigureOut">
              <a:rPr lang="en-US" smtClean="0"/>
              <a:t>11/13/2024</a:t>
            </a:fld>
            <a:endParaRPr lang="en-US"/>
          </a:p>
        </p:txBody>
      </p:sp>
      <p:sp>
        <p:nvSpPr>
          <p:cNvPr id="4" name="Footer Placeholder 3"/>
          <p:cNvSpPr>
            <a:spLocks noGrp="1"/>
          </p:cNvSpPr>
          <p:nvPr>
            <p:ph type="ftr" sz="quarter" idx="2"/>
          </p:nvPr>
        </p:nvSpPr>
        <p:spPr>
          <a:xfrm>
            <a:off x="0" y="6658258"/>
            <a:ext cx="4028440" cy="352142"/>
          </a:xfrm>
          <a:prstGeom prst="rect">
            <a:avLst/>
          </a:prstGeom>
        </p:spPr>
        <p:txBody>
          <a:bodyPr vert="horz" lIns="93177" tIns="46589" rIns="93177" bIns="46589" rtlCol="0" anchor="b"/>
          <a:lstStyle>
            <a:lvl1pPr algn="l">
              <a:defRPr sz="1200"/>
            </a:lvl1pPr>
          </a:lstStyle>
          <a:p>
            <a:endParaRPr lang="en-US"/>
          </a:p>
        </p:txBody>
      </p:sp>
      <p:sp>
        <p:nvSpPr>
          <p:cNvPr id="5" name="Slide Number Placeholder 4"/>
          <p:cNvSpPr>
            <a:spLocks noGrp="1"/>
          </p:cNvSpPr>
          <p:nvPr>
            <p:ph type="sldNum" sz="quarter" idx="3"/>
          </p:nvPr>
        </p:nvSpPr>
        <p:spPr>
          <a:xfrm>
            <a:off x="5266347" y="6658258"/>
            <a:ext cx="4028440" cy="352142"/>
          </a:xfrm>
          <a:prstGeom prst="rect">
            <a:avLst/>
          </a:prstGeom>
        </p:spPr>
        <p:txBody>
          <a:bodyPr vert="horz" lIns="93177" tIns="46589" rIns="93177" bIns="46589" rtlCol="0" anchor="b"/>
          <a:lstStyle>
            <a:lvl1pPr algn="r">
              <a:defRPr sz="1200"/>
            </a:lvl1pPr>
          </a:lstStyle>
          <a:p>
            <a:fld id="{27404484-2D14-8147-A2DC-EBF549FB1979}" type="slidenum">
              <a:rPr lang="en-US" smtClean="0"/>
              <a:t>‹#›</a:t>
            </a:fld>
            <a:endParaRPr lang="en-US"/>
          </a:p>
        </p:txBody>
      </p:sp>
    </p:spTree>
    <p:extLst>
      <p:ext uri="{BB962C8B-B14F-4D97-AF65-F5344CB8AC3E}">
        <p14:creationId xmlns:p14="http://schemas.microsoft.com/office/powerpoint/2010/main" val="688804295"/>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4028440" cy="351737"/>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5265809" y="1"/>
            <a:ext cx="4028440" cy="351737"/>
          </a:xfrm>
          <a:prstGeom prst="rect">
            <a:avLst/>
          </a:prstGeom>
        </p:spPr>
        <p:txBody>
          <a:bodyPr vert="horz" lIns="93177" tIns="46589" rIns="93177" bIns="46589" rtlCol="0"/>
          <a:lstStyle>
            <a:lvl1pPr algn="r">
              <a:defRPr sz="1200"/>
            </a:lvl1pPr>
          </a:lstStyle>
          <a:p>
            <a:fld id="{6DBCEA2A-B16D-F446-9BF6-799BE5083711}" type="datetimeFigureOut">
              <a:rPr lang="en-US" smtClean="0"/>
              <a:t>11/13/2024</a:t>
            </a:fld>
            <a:endParaRPr lang="en-US"/>
          </a:p>
        </p:txBody>
      </p:sp>
      <p:sp>
        <p:nvSpPr>
          <p:cNvPr id="4" name="Slide Image Placeholder 3"/>
          <p:cNvSpPr>
            <a:spLocks noGrp="1" noRot="1" noChangeAspect="1"/>
          </p:cNvSpPr>
          <p:nvPr>
            <p:ph type="sldImg" idx="2"/>
          </p:nvPr>
        </p:nvSpPr>
        <p:spPr>
          <a:xfrm>
            <a:off x="2546350" y="876300"/>
            <a:ext cx="4203700" cy="2365375"/>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929640" y="3373754"/>
            <a:ext cx="7437120" cy="2760346"/>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6658664"/>
            <a:ext cx="4028440" cy="351736"/>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5265809" y="6658664"/>
            <a:ext cx="4028440" cy="351736"/>
          </a:xfrm>
          <a:prstGeom prst="rect">
            <a:avLst/>
          </a:prstGeom>
        </p:spPr>
        <p:txBody>
          <a:bodyPr vert="horz" lIns="93177" tIns="46589" rIns="93177" bIns="46589" rtlCol="0" anchor="b"/>
          <a:lstStyle>
            <a:lvl1pPr algn="r">
              <a:defRPr sz="1200"/>
            </a:lvl1pPr>
          </a:lstStyle>
          <a:p>
            <a:fld id="{7AC2BE64-911F-3D4B-A781-15E4A6542559}" type="slidenum">
              <a:rPr lang="en-US" smtClean="0"/>
              <a:t>‹#›</a:t>
            </a:fld>
            <a:endParaRPr lang="en-US"/>
          </a:p>
        </p:txBody>
      </p:sp>
    </p:spTree>
    <p:extLst>
      <p:ext uri="{BB962C8B-B14F-4D97-AF65-F5344CB8AC3E}">
        <p14:creationId xmlns:p14="http://schemas.microsoft.com/office/powerpoint/2010/main" val="1725827509"/>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r>
              <a:rPr lang="en-US"/>
              <a:t>To ensure that</a:t>
            </a:r>
            <a:r>
              <a:rPr lang="en-US" baseline="0"/>
              <a:t> the UNITED WE FIGHT. UNITED WE WIN. Artwork is on top of the photo you may have to click on photo box and select to SEND TO BACK.</a:t>
            </a:r>
            <a:endParaRPr lang="en-US"/>
          </a:p>
          <a:p>
            <a:endParaRPr lang="en-US"/>
          </a:p>
        </p:txBody>
      </p:sp>
      <p:sp>
        <p:nvSpPr>
          <p:cNvPr id="4" name="Slide Number Placeholder 3"/>
          <p:cNvSpPr>
            <a:spLocks noGrp="1"/>
          </p:cNvSpPr>
          <p:nvPr>
            <p:ph type="sldNum" sz="quarter" idx="10"/>
          </p:nvPr>
        </p:nvSpPr>
        <p:spPr/>
        <p:txBody>
          <a:bodyPr/>
          <a:lstStyle/>
          <a:p>
            <a:fld id="{7AC2BE64-911F-3D4B-A781-15E4A6542559}" type="slidenum">
              <a:rPr lang="en-US" smtClean="0"/>
              <a:t>1</a:t>
            </a:fld>
            <a:endParaRPr lang="en-US"/>
          </a:p>
        </p:txBody>
      </p:sp>
    </p:spTree>
    <p:extLst>
      <p:ext uri="{BB962C8B-B14F-4D97-AF65-F5344CB8AC3E}">
        <p14:creationId xmlns:p14="http://schemas.microsoft.com/office/powerpoint/2010/main" val="179692873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AC2BE64-911F-3D4B-A781-15E4A6542559}" type="slidenum">
              <a:rPr lang="en-US" smtClean="0"/>
              <a:t>10</a:t>
            </a:fld>
            <a:endParaRPr lang="en-US"/>
          </a:p>
        </p:txBody>
      </p:sp>
    </p:spTree>
    <p:extLst>
      <p:ext uri="{BB962C8B-B14F-4D97-AF65-F5344CB8AC3E}">
        <p14:creationId xmlns:p14="http://schemas.microsoft.com/office/powerpoint/2010/main" val="242067349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AC2BE64-911F-3D4B-A781-15E4A6542559}" type="slidenum">
              <a:rPr lang="en-US" smtClean="0"/>
              <a:t>11</a:t>
            </a:fld>
            <a:endParaRPr lang="en-US"/>
          </a:p>
        </p:txBody>
      </p:sp>
    </p:spTree>
    <p:extLst>
      <p:ext uri="{BB962C8B-B14F-4D97-AF65-F5344CB8AC3E}">
        <p14:creationId xmlns:p14="http://schemas.microsoft.com/office/powerpoint/2010/main" val="153278961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AC2BE64-911F-3D4B-A781-15E4A6542559}" type="slidenum">
              <a:rPr lang="en-US" smtClean="0"/>
              <a:t>12</a:t>
            </a:fld>
            <a:endParaRPr lang="en-US"/>
          </a:p>
        </p:txBody>
      </p:sp>
    </p:spTree>
    <p:extLst>
      <p:ext uri="{BB962C8B-B14F-4D97-AF65-F5344CB8AC3E}">
        <p14:creationId xmlns:p14="http://schemas.microsoft.com/office/powerpoint/2010/main" val="343314507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AC2BE64-911F-3D4B-A781-15E4A6542559}" type="slidenum">
              <a:rPr lang="en-US" smtClean="0"/>
              <a:t>13</a:t>
            </a:fld>
            <a:endParaRPr lang="en-US"/>
          </a:p>
        </p:txBody>
      </p:sp>
    </p:spTree>
    <p:extLst>
      <p:ext uri="{BB962C8B-B14F-4D97-AF65-F5344CB8AC3E}">
        <p14:creationId xmlns:p14="http://schemas.microsoft.com/office/powerpoint/2010/main" val="24146974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AC2BE64-911F-3D4B-A781-15E4A6542559}" type="slidenum">
              <a:rPr lang="en-US" smtClean="0"/>
              <a:t>14</a:t>
            </a:fld>
            <a:endParaRPr lang="en-US"/>
          </a:p>
        </p:txBody>
      </p:sp>
    </p:spTree>
    <p:extLst>
      <p:ext uri="{BB962C8B-B14F-4D97-AF65-F5344CB8AC3E}">
        <p14:creationId xmlns:p14="http://schemas.microsoft.com/office/powerpoint/2010/main" val="296780363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AC2BE64-911F-3D4B-A781-15E4A6542559}" type="slidenum">
              <a:rPr lang="en-US" smtClean="0"/>
              <a:t>15</a:t>
            </a:fld>
            <a:endParaRPr lang="en-US"/>
          </a:p>
        </p:txBody>
      </p:sp>
    </p:spTree>
    <p:extLst>
      <p:ext uri="{BB962C8B-B14F-4D97-AF65-F5344CB8AC3E}">
        <p14:creationId xmlns:p14="http://schemas.microsoft.com/office/powerpoint/2010/main" val="420409722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AC2BE64-911F-3D4B-A781-15E4A6542559}" type="slidenum">
              <a:rPr lang="en-US" smtClean="0"/>
              <a:t>16</a:t>
            </a:fld>
            <a:endParaRPr lang="en-US"/>
          </a:p>
        </p:txBody>
      </p:sp>
    </p:spTree>
    <p:extLst>
      <p:ext uri="{BB962C8B-B14F-4D97-AF65-F5344CB8AC3E}">
        <p14:creationId xmlns:p14="http://schemas.microsoft.com/office/powerpoint/2010/main" val="109265915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AC2BE64-911F-3D4B-A781-15E4A6542559}" type="slidenum">
              <a:rPr lang="en-US" smtClean="0"/>
              <a:t>17</a:t>
            </a:fld>
            <a:endParaRPr lang="en-US"/>
          </a:p>
        </p:txBody>
      </p:sp>
    </p:spTree>
    <p:extLst>
      <p:ext uri="{BB962C8B-B14F-4D97-AF65-F5344CB8AC3E}">
        <p14:creationId xmlns:p14="http://schemas.microsoft.com/office/powerpoint/2010/main" val="302272977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AC2BE64-911F-3D4B-A781-15E4A6542559}" type="slidenum">
              <a:rPr lang="en-US" smtClean="0"/>
              <a:t>18</a:t>
            </a:fld>
            <a:endParaRPr lang="en-US"/>
          </a:p>
        </p:txBody>
      </p:sp>
    </p:spTree>
    <p:extLst>
      <p:ext uri="{BB962C8B-B14F-4D97-AF65-F5344CB8AC3E}">
        <p14:creationId xmlns:p14="http://schemas.microsoft.com/office/powerpoint/2010/main" val="193521300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4708" indent="-174708">
              <a:buFont typeface="Symbol"/>
              <a:buChar char="•"/>
            </a:pPr>
            <a:r>
              <a:rPr lang="en-US" b="1" u="sng"/>
              <a:t>The requested amount and amount of UW contribution shown in the program budget must be the same</a:t>
            </a:r>
            <a:r>
              <a:rPr lang="en-US"/>
              <a:t> Include the full amount that you are asking for in your program budget. Many agencies are just putting in what they think they will get or just putting in “0” since they don’t know what they’re getting. </a:t>
            </a:r>
          </a:p>
          <a:p>
            <a:pPr marL="640594" lvl="1" indent="-174708">
              <a:buFont typeface="Courier New"/>
              <a:buChar char="○"/>
            </a:pPr>
            <a:r>
              <a:rPr lang="en-US"/>
              <a:t>If budgets and requests do not match up, volunteers feel that you don’t expect to get your full ask and it makes them question whether you are just asking for money that you might not need or don’t feel your program deserves the full amount. </a:t>
            </a:r>
          </a:p>
          <a:p>
            <a:pPr marL="640594" lvl="1" indent="-174708">
              <a:buFont typeface="Courier New"/>
              <a:buChar char="○"/>
            </a:pPr>
            <a:r>
              <a:rPr lang="en-US"/>
              <a:t>This also causes an issue because we have to contact the agency at the end of the process to request that they fix their budget so that the requested amount and budgeted amount line up.</a:t>
            </a:r>
          </a:p>
          <a:p>
            <a:endParaRPr lang="en-US">
              <a:cs typeface="Calibri"/>
            </a:endParaRPr>
          </a:p>
        </p:txBody>
      </p:sp>
      <p:sp>
        <p:nvSpPr>
          <p:cNvPr id="4" name="Slide Number Placeholder 3"/>
          <p:cNvSpPr>
            <a:spLocks noGrp="1"/>
          </p:cNvSpPr>
          <p:nvPr>
            <p:ph type="sldNum" sz="quarter" idx="10"/>
          </p:nvPr>
        </p:nvSpPr>
        <p:spPr/>
        <p:txBody>
          <a:bodyPr/>
          <a:lstStyle/>
          <a:p>
            <a:fld id="{7AC2BE64-911F-3D4B-A781-15E4A6542559}" type="slidenum">
              <a:rPr lang="en-US" smtClean="0"/>
              <a:t>19</a:t>
            </a:fld>
            <a:endParaRPr lang="en-US"/>
          </a:p>
        </p:txBody>
      </p:sp>
    </p:spTree>
    <p:extLst>
      <p:ext uri="{BB962C8B-B14F-4D97-AF65-F5344CB8AC3E}">
        <p14:creationId xmlns:p14="http://schemas.microsoft.com/office/powerpoint/2010/main" val="334876697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AC2BE64-911F-3D4B-A781-15E4A6542559}" type="slidenum">
              <a:rPr lang="en-US" smtClean="0"/>
              <a:t>2</a:t>
            </a:fld>
            <a:endParaRPr lang="en-US"/>
          </a:p>
        </p:txBody>
      </p:sp>
    </p:spTree>
    <p:extLst>
      <p:ext uri="{BB962C8B-B14F-4D97-AF65-F5344CB8AC3E}">
        <p14:creationId xmlns:p14="http://schemas.microsoft.com/office/powerpoint/2010/main" val="164254214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4708" indent="-174708">
              <a:buFont typeface="Symbol"/>
              <a:buChar char="•"/>
            </a:pPr>
            <a:r>
              <a:rPr lang="en-US" b="1" u="sng"/>
              <a:t>The requested amount and amount of UW contribution shown in the program budget must be the same</a:t>
            </a:r>
            <a:r>
              <a:rPr lang="en-US"/>
              <a:t> Include the full amount that you are asking for in your program budget. Many agencies are just putting in what they think they will get or just putting in “0” since they don’t know what they’re getting. </a:t>
            </a:r>
          </a:p>
          <a:p>
            <a:pPr marL="640594" lvl="1" indent="-174708">
              <a:buFont typeface="Courier New"/>
              <a:buChar char="○"/>
            </a:pPr>
            <a:r>
              <a:rPr lang="en-US"/>
              <a:t>If budgets and requests do not match up, volunteers feel that you don’t expect to get your full ask and it makes them question whether you are just asking for money that you might not need or don’t feel your program deserves the full amount. </a:t>
            </a:r>
          </a:p>
          <a:p>
            <a:pPr marL="640594" lvl="1" indent="-174708">
              <a:buFont typeface="Courier New"/>
              <a:buChar char="○"/>
            </a:pPr>
            <a:r>
              <a:rPr lang="en-US"/>
              <a:t>This also causes an issue because we have to contact the agency at the end of the process to request that they fix their budget so that the requested amount and budgeted amount line up.</a:t>
            </a:r>
          </a:p>
          <a:p>
            <a:endParaRPr lang="en-US">
              <a:cs typeface="Calibri"/>
            </a:endParaRPr>
          </a:p>
        </p:txBody>
      </p:sp>
      <p:sp>
        <p:nvSpPr>
          <p:cNvPr id="4" name="Slide Number Placeholder 3"/>
          <p:cNvSpPr>
            <a:spLocks noGrp="1"/>
          </p:cNvSpPr>
          <p:nvPr>
            <p:ph type="sldNum" sz="quarter" idx="10"/>
          </p:nvPr>
        </p:nvSpPr>
        <p:spPr/>
        <p:txBody>
          <a:bodyPr/>
          <a:lstStyle/>
          <a:p>
            <a:fld id="{7AC2BE64-911F-3D4B-A781-15E4A6542559}" type="slidenum">
              <a:rPr lang="en-US" smtClean="0"/>
              <a:t>20</a:t>
            </a:fld>
            <a:endParaRPr lang="en-US"/>
          </a:p>
        </p:txBody>
      </p:sp>
    </p:spTree>
    <p:extLst>
      <p:ext uri="{BB962C8B-B14F-4D97-AF65-F5344CB8AC3E}">
        <p14:creationId xmlns:p14="http://schemas.microsoft.com/office/powerpoint/2010/main" val="305537229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AC2BE64-911F-3D4B-A781-15E4A6542559}" type="slidenum">
              <a:rPr lang="en-US" smtClean="0"/>
              <a:t>21</a:t>
            </a:fld>
            <a:endParaRPr lang="en-US"/>
          </a:p>
        </p:txBody>
      </p:sp>
    </p:spTree>
    <p:extLst>
      <p:ext uri="{BB962C8B-B14F-4D97-AF65-F5344CB8AC3E}">
        <p14:creationId xmlns:p14="http://schemas.microsoft.com/office/powerpoint/2010/main" val="241123781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AC2BE64-911F-3D4B-A781-15E4A6542559}" type="slidenum">
              <a:rPr lang="en-US" smtClean="0"/>
              <a:t>22</a:t>
            </a:fld>
            <a:endParaRPr lang="en-US"/>
          </a:p>
        </p:txBody>
      </p:sp>
    </p:spTree>
    <p:extLst>
      <p:ext uri="{BB962C8B-B14F-4D97-AF65-F5344CB8AC3E}">
        <p14:creationId xmlns:p14="http://schemas.microsoft.com/office/powerpoint/2010/main" val="132987874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AC2BE64-911F-3D4B-A781-15E4A6542559}" type="slidenum">
              <a:rPr lang="en-US" smtClean="0"/>
              <a:t>23</a:t>
            </a:fld>
            <a:endParaRPr lang="en-US"/>
          </a:p>
        </p:txBody>
      </p:sp>
    </p:spTree>
    <p:extLst>
      <p:ext uri="{BB962C8B-B14F-4D97-AF65-F5344CB8AC3E}">
        <p14:creationId xmlns:p14="http://schemas.microsoft.com/office/powerpoint/2010/main" val="76521956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AC2BE64-911F-3D4B-A781-15E4A6542559}" type="slidenum">
              <a:rPr lang="en-US" smtClean="0"/>
              <a:t>24</a:t>
            </a:fld>
            <a:endParaRPr lang="en-US"/>
          </a:p>
        </p:txBody>
      </p:sp>
    </p:spTree>
    <p:extLst>
      <p:ext uri="{BB962C8B-B14F-4D97-AF65-F5344CB8AC3E}">
        <p14:creationId xmlns:p14="http://schemas.microsoft.com/office/powerpoint/2010/main" val="322164176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AC2BE64-911F-3D4B-A781-15E4A6542559}" type="slidenum">
              <a:rPr lang="en-US" smtClean="0"/>
              <a:t>25</a:t>
            </a:fld>
            <a:endParaRPr lang="en-US"/>
          </a:p>
        </p:txBody>
      </p:sp>
    </p:spTree>
    <p:extLst>
      <p:ext uri="{BB962C8B-B14F-4D97-AF65-F5344CB8AC3E}">
        <p14:creationId xmlns:p14="http://schemas.microsoft.com/office/powerpoint/2010/main" val="392106255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AC2BE64-911F-3D4B-A781-15E4A6542559}" type="slidenum">
              <a:rPr lang="en-US" smtClean="0"/>
              <a:t>26</a:t>
            </a:fld>
            <a:endParaRPr lang="en-US"/>
          </a:p>
        </p:txBody>
      </p:sp>
    </p:spTree>
    <p:extLst>
      <p:ext uri="{BB962C8B-B14F-4D97-AF65-F5344CB8AC3E}">
        <p14:creationId xmlns:p14="http://schemas.microsoft.com/office/powerpoint/2010/main" val="425962141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AC2BE64-911F-3D4B-A781-15E4A6542559}" type="slidenum">
              <a:rPr lang="en-US" smtClean="0"/>
              <a:t>27</a:t>
            </a:fld>
            <a:endParaRPr lang="en-US"/>
          </a:p>
        </p:txBody>
      </p:sp>
    </p:spTree>
    <p:extLst>
      <p:ext uri="{BB962C8B-B14F-4D97-AF65-F5344CB8AC3E}">
        <p14:creationId xmlns:p14="http://schemas.microsoft.com/office/powerpoint/2010/main" val="242163993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AC2BE64-911F-3D4B-A781-15E4A6542559}" type="slidenum">
              <a:rPr lang="en-US" smtClean="0"/>
              <a:t>28</a:t>
            </a:fld>
            <a:endParaRPr lang="en-US"/>
          </a:p>
        </p:txBody>
      </p:sp>
    </p:spTree>
    <p:extLst>
      <p:ext uri="{BB962C8B-B14F-4D97-AF65-F5344CB8AC3E}">
        <p14:creationId xmlns:p14="http://schemas.microsoft.com/office/powerpoint/2010/main" val="120333686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AC2BE64-911F-3D4B-A781-15E4A6542559}" type="slidenum">
              <a:rPr lang="en-US" smtClean="0"/>
              <a:t>29</a:t>
            </a:fld>
            <a:endParaRPr lang="en-US"/>
          </a:p>
        </p:txBody>
      </p:sp>
    </p:spTree>
    <p:extLst>
      <p:ext uri="{BB962C8B-B14F-4D97-AF65-F5344CB8AC3E}">
        <p14:creationId xmlns:p14="http://schemas.microsoft.com/office/powerpoint/2010/main" val="362961470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Introduce Sarah (and Michael?); acknowledge members of RIC who are present</a:t>
            </a:r>
          </a:p>
        </p:txBody>
      </p:sp>
      <p:sp>
        <p:nvSpPr>
          <p:cNvPr id="4" name="Slide Number Placeholder 3"/>
          <p:cNvSpPr>
            <a:spLocks noGrp="1"/>
          </p:cNvSpPr>
          <p:nvPr>
            <p:ph type="sldNum" sz="quarter" idx="10"/>
          </p:nvPr>
        </p:nvSpPr>
        <p:spPr/>
        <p:txBody>
          <a:bodyPr/>
          <a:lstStyle/>
          <a:p>
            <a:fld id="{7AC2BE64-911F-3D4B-A781-15E4A6542559}" type="slidenum">
              <a:rPr lang="en-US" smtClean="0"/>
              <a:t>3</a:t>
            </a:fld>
            <a:endParaRPr lang="en-US"/>
          </a:p>
        </p:txBody>
      </p:sp>
    </p:spTree>
    <p:extLst>
      <p:ext uri="{BB962C8B-B14F-4D97-AF65-F5344CB8AC3E}">
        <p14:creationId xmlns:p14="http://schemas.microsoft.com/office/powerpoint/2010/main" val="3334568946"/>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AC2BE64-911F-3D4B-A781-15E4A6542559}" type="slidenum">
              <a:rPr lang="en-US" smtClean="0"/>
              <a:t>30</a:t>
            </a:fld>
            <a:endParaRPr lang="en-US"/>
          </a:p>
        </p:txBody>
      </p:sp>
    </p:spTree>
    <p:extLst>
      <p:ext uri="{BB962C8B-B14F-4D97-AF65-F5344CB8AC3E}">
        <p14:creationId xmlns:p14="http://schemas.microsoft.com/office/powerpoint/2010/main" val="3508204245"/>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AC2BE64-911F-3D4B-A781-15E4A6542559}" type="slidenum">
              <a:rPr lang="en-US" smtClean="0"/>
              <a:t>31</a:t>
            </a:fld>
            <a:endParaRPr lang="en-US"/>
          </a:p>
        </p:txBody>
      </p:sp>
    </p:spTree>
    <p:extLst>
      <p:ext uri="{BB962C8B-B14F-4D97-AF65-F5344CB8AC3E}">
        <p14:creationId xmlns:p14="http://schemas.microsoft.com/office/powerpoint/2010/main" val="1323146761"/>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AC2BE64-911F-3D4B-A781-15E4A6542559}" type="slidenum">
              <a:rPr lang="en-US" smtClean="0"/>
              <a:t>32</a:t>
            </a:fld>
            <a:endParaRPr lang="en-US"/>
          </a:p>
        </p:txBody>
      </p:sp>
    </p:spTree>
    <p:extLst>
      <p:ext uri="{BB962C8B-B14F-4D97-AF65-F5344CB8AC3E}">
        <p14:creationId xmlns:p14="http://schemas.microsoft.com/office/powerpoint/2010/main" val="464401082"/>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AC2BE64-911F-3D4B-A781-15E4A6542559}" type="slidenum">
              <a:rPr lang="en-US" smtClean="0"/>
              <a:t>33</a:t>
            </a:fld>
            <a:endParaRPr lang="en-US"/>
          </a:p>
        </p:txBody>
      </p:sp>
    </p:spTree>
    <p:extLst>
      <p:ext uri="{BB962C8B-B14F-4D97-AF65-F5344CB8AC3E}">
        <p14:creationId xmlns:p14="http://schemas.microsoft.com/office/powerpoint/2010/main" val="2431187696"/>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AC2BE64-911F-3D4B-A781-15E4A6542559}" type="slidenum">
              <a:rPr lang="en-US" smtClean="0"/>
              <a:t>34</a:t>
            </a:fld>
            <a:endParaRPr lang="en-US"/>
          </a:p>
        </p:txBody>
      </p:sp>
    </p:spTree>
    <p:extLst>
      <p:ext uri="{BB962C8B-B14F-4D97-AF65-F5344CB8AC3E}">
        <p14:creationId xmlns:p14="http://schemas.microsoft.com/office/powerpoint/2010/main" val="870576605"/>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AC2BE64-911F-3D4B-A781-15E4A6542559}" type="slidenum">
              <a:rPr lang="en-US" smtClean="0"/>
              <a:t>35</a:t>
            </a:fld>
            <a:endParaRPr lang="en-US"/>
          </a:p>
        </p:txBody>
      </p:sp>
    </p:spTree>
    <p:extLst>
      <p:ext uri="{BB962C8B-B14F-4D97-AF65-F5344CB8AC3E}">
        <p14:creationId xmlns:p14="http://schemas.microsoft.com/office/powerpoint/2010/main" val="1646305488"/>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AC2BE64-911F-3D4B-A781-15E4A6542559}" type="slidenum">
              <a:rPr lang="en-US" smtClean="0"/>
              <a:t>36</a:t>
            </a:fld>
            <a:endParaRPr lang="en-US"/>
          </a:p>
        </p:txBody>
      </p:sp>
    </p:spTree>
    <p:extLst>
      <p:ext uri="{BB962C8B-B14F-4D97-AF65-F5344CB8AC3E}">
        <p14:creationId xmlns:p14="http://schemas.microsoft.com/office/powerpoint/2010/main" val="144692843"/>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AC2BE64-911F-3D4B-A781-15E4A6542559}" type="slidenum">
              <a:rPr lang="en-US" smtClean="0"/>
              <a:t>37</a:t>
            </a:fld>
            <a:endParaRPr lang="en-US"/>
          </a:p>
        </p:txBody>
      </p:sp>
    </p:spTree>
    <p:extLst>
      <p:ext uri="{BB962C8B-B14F-4D97-AF65-F5344CB8AC3E}">
        <p14:creationId xmlns:p14="http://schemas.microsoft.com/office/powerpoint/2010/main" val="3669130067"/>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AC2BE64-911F-3D4B-A781-15E4A6542559}" type="slidenum">
              <a:rPr lang="en-US" smtClean="0"/>
              <a:t>38</a:t>
            </a:fld>
            <a:endParaRPr lang="en-US"/>
          </a:p>
        </p:txBody>
      </p:sp>
    </p:spTree>
    <p:extLst>
      <p:ext uri="{BB962C8B-B14F-4D97-AF65-F5344CB8AC3E}">
        <p14:creationId xmlns:p14="http://schemas.microsoft.com/office/powerpoint/2010/main" val="1476090748"/>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AC2BE64-911F-3D4B-A781-15E4A6542559}" type="slidenum">
              <a:rPr lang="en-US" smtClean="0"/>
              <a:t>39</a:t>
            </a:fld>
            <a:endParaRPr lang="en-US"/>
          </a:p>
        </p:txBody>
      </p:sp>
    </p:spTree>
    <p:extLst>
      <p:ext uri="{BB962C8B-B14F-4D97-AF65-F5344CB8AC3E}">
        <p14:creationId xmlns:p14="http://schemas.microsoft.com/office/powerpoint/2010/main" val="158726274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AC2BE64-911F-3D4B-A781-15E4A6542559}" type="slidenum">
              <a:rPr lang="en-US" smtClean="0"/>
              <a:t>4</a:t>
            </a:fld>
            <a:endParaRPr lang="en-US"/>
          </a:p>
        </p:txBody>
      </p:sp>
    </p:spTree>
    <p:extLst>
      <p:ext uri="{BB962C8B-B14F-4D97-AF65-F5344CB8AC3E}">
        <p14:creationId xmlns:p14="http://schemas.microsoft.com/office/powerpoint/2010/main" val="1892677410"/>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AC2BE64-911F-3D4B-A781-15E4A6542559}" type="slidenum">
              <a:rPr lang="en-US" smtClean="0"/>
              <a:t>40</a:t>
            </a:fld>
            <a:endParaRPr lang="en-US"/>
          </a:p>
        </p:txBody>
      </p:sp>
    </p:spTree>
    <p:extLst>
      <p:ext uri="{BB962C8B-B14F-4D97-AF65-F5344CB8AC3E}">
        <p14:creationId xmlns:p14="http://schemas.microsoft.com/office/powerpoint/2010/main" val="2811748675"/>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AC2BE64-911F-3D4B-A781-15E4A6542559}" type="slidenum">
              <a:rPr lang="en-US" smtClean="0"/>
              <a:t>41</a:t>
            </a:fld>
            <a:endParaRPr lang="en-US"/>
          </a:p>
        </p:txBody>
      </p:sp>
    </p:spTree>
    <p:extLst>
      <p:ext uri="{BB962C8B-B14F-4D97-AF65-F5344CB8AC3E}">
        <p14:creationId xmlns:p14="http://schemas.microsoft.com/office/powerpoint/2010/main" val="3827955982"/>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AC2BE64-911F-3D4B-A781-15E4A6542559}" type="slidenum">
              <a:rPr lang="en-US" smtClean="0"/>
              <a:t>42</a:t>
            </a:fld>
            <a:endParaRPr lang="en-US"/>
          </a:p>
        </p:txBody>
      </p:sp>
    </p:spTree>
    <p:extLst>
      <p:ext uri="{BB962C8B-B14F-4D97-AF65-F5344CB8AC3E}">
        <p14:creationId xmlns:p14="http://schemas.microsoft.com/office/powerpoint/2010/main" val="1119583185"/>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AC2BE64-911F-3D4B-A781-15E4A6542559}" type="slidenum">
              <a:rPr lang="en-US" smtClean="0"/>
              <a:t>43</a:t>
            </a:fld>
            <a:endParaRPr lang="en-US"/>
          </a:p>
        </p:txBody>
      </p:sp>
    </p:spTree>
    <p:extLst>
      <p:ext uri="{BB962C8B-B14F-4D97-AF65-F5344CB8AC3E}">
        <p14:creationId xmlns:p14="http://schemas.microsoft.com/office/powerpoint/2010/main" val="1097113458"/>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AC2BE64-911F-3D4B-A781-15E4A6542559}" type="slidenum">
              <a:rPr lang="en-US" smtClean="0"/>
              <a:t>44</a:t>
            </a:fld>
            <a:endParaRPr lang="en-US"/>
          </a:p>
        </p:txBody>
      </p:sp>
    </p:spTree>
    <p:extLst>
      <p:ext uri="{BB962C8B-B14F-4D97-AF65-F5344CB8AC3E}">
        <p14:creationId xmlns:p14="http://schemas.microsoft.com/office/powerpoint/2010/main" val="2917363417"/>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AC2BE64-911F-3D4B-A781-15E4A6542559}" type="slidenum">
              <a:rPr lang="en-US" smtClean="0"/>
              <a:t>45</a:t>
            </a:fld>
            <a:endParaRPr lang="en-US"/>
          </a:p>
        </p:txBody>
      </p:sp>
    </p:spTree>
    <p:extLst>
      <p:ext uri="{BB962C8B-B14F-4D97-AF65-F5344CB8AC3E}">
        <p14:creationId xmlns:p14="http://schemas.microsoft.com/office/powerpoint/2010/main" val="1430300610"/>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AC2BE64-911F-3D4B-A781-15E4A6542559}" type="slidenum">
              <a:rPr lang="en-US" smtClean="0"/>
              <a:t>46</a:t>
            </a:fld>
            <a:endParaRPr lang="en-US"/>
          </a:p>
        </p:txBody>
      </p:sp>
    </p:spTree>
    <p:extLst>
      <p:ext uri="{BB962C8B-B14F-4D97-AF65-F5344CB8AC3E}">
        <p14:creationId xmlns:p14="http://schemas.microsoft.com/office/powerpoint/2010/main" val="351775466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Priority needs are not ranked this year – all have equal weight</a:t>
            </a:r>
          </a:p>
        </p:txBody>
      </p:sp>
      <p:sp>
        <p:nvSpPr>
          <p:cNvPr id="4" name="Slide Number Placeholder 3"/>
          <p:cNvSpPr>
            <a:spLocks noGrp="1"/>
          </p:cNvSpPr>
          <p:nvPr>
            <p:ph type="sldNum" sz="quarter" idx="5"/>
          </p:nvPr>
        </p:nvSpPr>
        <p:spPr/>
        <p:txBody>
          <a:bodyPr/>
          <a:lstStyle/>
          <a:p>
            <a:fld id="{7AC2BE64-911F-3D4B-A781-15E4A6542559}" type="slidenum">
              <a:rPr lang="en-US" smtClean="0"/>
              <a:t>5</a:t>
            </a:fld>
            <a:endParaRPr lang="en-US"/>
          </a:p>
        </p:txBody>
      </p:sp>
    </p:spTree>
    <p:extLst>
      <p:ext uri="{BB962C8B-B14F-4D97-AF65-F5344CB8AC3E}">
        <p14:creationId xmlns:p14="http://schemas.microsoft.com/office/powerpoint/2010/main" val="294037901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7AC2BE64-911F-3D4B-A781-15E4A6542559}" type="slidenum">
              <a:rPr lang="en-US" smtClean="0"/>
              <a:t>6</a:t>
            </a:fld>
            <a:endParaRPr lang="en-US"/>
          </a:p>
        </p:txBody>
      </p:sp>
    </p:spTree>
    <p:extLst>
      <p:ext uri="{BB962C8B-B14F-4D97-AF65-F5344CB8AC3E}">
        <p14:creationId xmlns:p14="http://schemas.microsoft.com/office/powerpoint/2010/main" val="17466392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Priority needs are not ranked this year – all have equal weight</a:t>
            </a:r>
          </a:p>
        </p:txBody>
      </p:sp>
      <p:sp>
        <p:nvSpPr>
          <p:cNvPr id="4" name="Slide Number Placeholder 3"/>
          <p:cNvSpPr>
            <a:spLocks noGrp="1"/>
          </p:cNvSpPr>
          <p:nvPr>
            <p:ph type="sldNum" sz="quarter" idx="5"/>
          </p:nvPr>
        </p:nvSpPr>
        <p:spPr/>
        <p:txBody>
          <a:bodyPr/>
          <a:lstStyle/>
          <a:p>
            <a:fld id="{7AC2BE64-911F-3D4B-A781-15E4A6542559}" type="slidenum">
              <a:rPr lang="en-US" smtClean="0"/>
              <a:t>7</a:t>
            </a:fld>
            <a:endParaRPr lang="en-US"/>
          </a:p>
        </p:txBody>
      </p:sp>
    </p:spTree>
    <p:extLst>
      <p:ext uri="{BB962C8B-B14F-4D97-AF65-F5344CB8AC3E}">
        <p14:creationId xmlns:p14="http://schemas.microsoft.com/office/powerpoint/2010/main" val="399490265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7AC2BE64-911F-3D4B-A781-15E4A6542559}" type="slidenum">
              <a:rPr lang="en-US" smtClean="0"/>
              <a:t>8</a:t>
            </a:fld>
            <a:endParaRPr lang="en-US"/>
          </a:p>
        </p:txBody>
      </p:sp>
    </p:spTree>
    <p:extLst>
      <p:ext uri="{BB962C8B-B14F-4D97-AF65-F5344CB8AC3E}">
        <p14:creationId xmlns:p14="http://schemas.microsoft.com/office/powerpoint/2010/main" val="163261932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AC2BE64-911F-3D4B-A781-15E4A6542559}" type="slidenum">
              <a:rPr lang="en-US" smtClean="0"/>
              <a:t>9</a:t>
            </a:fld>
            <a:endParaRPr lang="en-US"/>
          </a:p>
        </p:txBody>
      </p:sp>
    </p:spTree>
    <p:extLst>
      <p:ext uri="{BB962C8B-B14F-4D97-AF65-F5344CB8AC3E}">
        <p14:creationId xmlns:p14="http://schemas.microsoft.com/office/powerpoint/2010/main" val="255236716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19" name="Picture Placeholder 18"/>
          <p:cNvSpPr>
            <a:spLocks noGrp="1"/>
          </p:cNvSpPr>
          <p:nvPr>
            <p:ph type="pic" sz="quarter" idx="10"/>
          </p:nvPr>
        </p:nvSpPr>
        <p:spPr>
          <a:xfrm>
            <a:off x="0" y="0"/>
            <a:ext cx="12192000" cy="4820374"/>
          </a:xfrm>
          <a:solidFill>
            <a:schemeClr val="tx2">
              <a:lumMod val="20000"/>
              <a:lumOff val="80000"/>
            </a:schemeClr>
          </a:solidFill>
        </p:spPr>
        <p:txBody>
          <a:bodyPr anchor="ctr"/>
          <a:lstStyle>
            <a:lvl1pPr algn="ctr">
              <a:defRPr/>
            </a:lvl1pPr>
          </a:lstStyle>
          <a:p>
            <a:endParaRPr lang="en-US"/>
          </a:p>
        </p:txBody>
      </p:sp>
      <p:sp>
        <p:nvSpPr>
          <p:cNvPr id="3" name="Subtitle 2"/>
          <p:cNvSpPr>
            <a:spLocks noGrp="1"/>
          </p:cNvSpPr>
          <p:nvPr>
            <p:ph type="subTitle" idx="1" hasCustomPrompt="1"/>
          </p:nvPr>
        </p:nvSpPr>
        <p:spPr>
          <a:xfrm>
            <a:off x="1765300" y="5353775"/>
            <a:ext cx="6764747" cy="610323"/>
          </a:xfrm>
        </p:spPr>
        <p:txBody>
          <a:bodyPr>
            <a:noAutofit/>
          </a:bodyPr>
          <a:lstStyle>
            <a:lvl1pPr marL="0" indent="0" algn="l">
              <a:buNone/>
              <a:defRPr sz="3600" b="1"/>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Title of presentation</a:t>
            </a:r>
          </a:p>
        </p:txBody>
      </p:sp>
      <p:sp>
        <p:nvSpPr>
          <p:cNvPr id="21" name="Text Placeholder 20"/>
          <p:cNvSpPr>
            <a:spLocks noGrp="1"/>
          </p:cNvSpPr>
          <p:nvPr>
            <p:ph type="body" sz="quarter" idx="11"/>
          </p:nvPr>
        </p:nvSpPr>
        <p:spPr>
          <a:xfrm>
            <a:off x="1765831" y="6052998"/>
            <a:ext cx="6764216" cy="489675"/>
          </a:xfrm>
        </p:spPr>
        <p:txBody>
          <a:bodyPr>
            <a:noAutofit/>
          </a:bodyPr>
          <a:lstStyle>
            <a:lvl1pPr marL="0" indent="0">
              <a:buNone/>
              <a:defRPr sz="1800"/>
            </a:lvl1pPr>
            <a:lvl2pPr marL="457200" indent="0">
              <a:buNone/>
              <a:defRPr/>
            </a:lvl2pPr>
            <a:lvl3pPr marL="914400" indent="0">
              <a:buNone/>
              <a:defRPr/>
            </a:lvl3pPr>
            <a:lvl4pPr marL="1371600" indent="0">
              <a:buNone/>
              <a:defRPr/>
            </a:lvl4pPr>
            <a:lvl5pPr marL="1828800" indent="0">
              <a:buNone/>
              <a:defRPr/>
            </a:lvl5pPr>
          </a:lstStyle>
          <a:p>
            <a:pPr lvl="0"/>
            <a:r>
              <a:rPr lang="en-US"/>
              <a:t>Click to edit Master text styles</a:t>
            </a:r>
          </a:p>
        </p:txBody>
      </p:sp>
      <p:pic>
        <p:nvPicPr>
          <p:cNvPr id="2" name="Picture 1"/>
          <p:cNvPicPr>
            <a:picLocks noChangeAspect="1"/>
          </p:cNvPicPr>
          <p:nvPr userDrawn="1"/>
        </p:nvPicPr>
        <p:blipFill rotWithShape="1">
          <a:blip r:embed="rId2">
            <a:extLst>
              <a:ext uri="{28A0092B-C50C-407E-A947-70E740481C1C}">
                <a14:useLocalDpi xmlns:a14="http://schemas.microsoft.com/office/drawing/2010/main" val="0"/>
              </a:ext>
            </a:extLst>
          </a:blip>
          <a:srcRect l="6984" t="19131" r="5326" b="20296"/>
          <a:stretch/>
        </p:blipFill>
        <p:spPr>
          <a:xfrm>
            <a:off x="8924079" y="6090687"/>
            <a:ext cx="2986269" cy="536950"/>
          </a:xfrm>
          <a:prstGeom prst="rect">
            <a:avLst/>
          </a:prstGeom>
        </p:spPr>
      </p:pic>
    </p:spTree>
    <p:extLst>
      <p:ext uri="{BB962C8B-B14F-4D97-AF65-F5344CB8AC3E}">
        <p14:creationId xmlns:p14="http://schemas.microsoft.com/office/powerpoint/2010/main" val="46727920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6_Title and Content">
    <p:spTree>
      <p:nvGrpSpPr>
        <p:cNvPr id="1" name=""/>
        <p:cNvGrpSpPr/>
        <p:nvPr/>
      </p:nvGrpSpPr>
      <p:grpSpPr>
        <a:xfrm>
          <a:off x="0" y="0"/>
          <a:ext cx="0" cy="0"/>
          <a:chOff x="0" y="0"/>
          <a:chExt cx="0" cy="0"/>
        </a:xfrm>
      </p:grpSpPr>
      <p:sp>
        <p:nvSpPr>
          <p:cNvPr id="11" name="Picture Placeholder 18"/>
          <p:cNvSpPr>
            <a:spLocks noGrp="1"/>
          </p:cNvSpPr>
          <p:nvPr>
            <p:ph type="pic" sz="quarter" idx="10"/>
          </p:nvPr>
        </p:nvSpPr>
        <p:spPr>
          <a:xfrm>
            <a:off x="0" y="0"/>
            <a:ext cx="12192000" cy="2788375"/>
          </a:xfrm>
          <a:solidFill>
            <a:schemeClr val="tx2">
              <a:lumMod val="20000"/>
              <a:lumOff val="80000"/>
            </a:schemeClr>
          </a:solidFill>
        </p:spPr>
        <p:txBody>
          <a:bodyPr anchor="ctr"/>
          <a:lstStyle>
            <a:lvl1pPr algn="ctr">
              <a:defRPr/>
            </a:lvl1pPr>
          </a:lstStyle>
          <a:p>
            <a:endParaRPr lang="en-US"/>
          </a:p>
        </p:txBody>
      </p:sp>
      <p:sp>
        <p:nvSpPr>
          <p:cNvPr id="3" name="Content Placeholder 2"/>
          <p:cNvSpPr>
            <a:spLocks noGrp="1"/>
          </p:cNvSpPr>
          <p:nvPr>
            <p:ph idx="1" hasCustomPrompt="1"/>
          </p:nvPr>
        </p:nvSpPr>
        <p:spPr>
          <a:xfrm>
            <a:off x="465666" y="3340100"/>
            <a:ext cx="10888133" cy="2571025"/>
          </a:xfrm>
        </p:spPr>
        <p:txBody>
          <a:bodyPr anchor="ctr">
            <a:noAutofit/>
          </a:bodyPr>
          <a:lstStyle>
            <a:lvl1pPr marL="0" indent="0" algn="ctr">
              <a:buNone/>
              <a:defRPr sz="3600" b="1" i="1">
                <a:solidFill>
                  <a:schemeClr val="accent6"/>
                </a:solidFill>
              </a:defRPr>
            </a:lvl1pPr>
            <a:lvl2pPr algn="ctr">
              <a:defRPr i="1">
                <a:solidFill>
                  <a:schemeClr val="accent1"/>
                </a:solidFill>
              </a:defRPr>
            </a:lvl2pPr>
            <a:lvl3pPr algn="ctr">
              <a:defRPr i="1">
                <a:solidFill>
                  <a:schemeClr val="accent1"/>
                </a:solidFill>
              </a:defRPr>
            </a:lvl3pPr>
            <a:lvl4pPr algn="ctr">
              <a:defRPr i="1">
                <a:solidFill>
                  <a:schemeClr val="accent1"/>
                </a:solidFill>
              </a:defRPr>
            </a:lvl4pPr>
            <a:lvl5pPr algn="ctr">
              <a:defRPr i="1">
                <a:solidFill>
                  <a:schemeClr val="accent1"/>
                </a:solidFill>
              </a:defRPr>
            </a:lvl5pPr>
          </a:lstStyle>
          <a:p>
            <a:pPr lvl="0"/>
            <a:r>
              <a:rPr lang="en-US"/>
              <a:t>“Click to edit Master text styles”</a:t>
            </a:r>
          </a:p>
        </p:txBody>
      </p:sp>
      <p:sp>
        <p:nvSpPr>
          <p:cNvPr id="14" name="Slide Number Placeholder 3"/>
          <p:cNvSpPr>
            <a:spLocks noGrp="1"/>
          </p:cNvSpPr>
          <p:nvPr>
            <p:ph type="sldNum" sz="quarter" idx="4"/>
          </p:nvPr>
        </p:nvSpPr>
        <p:spPr>
          <a:xfrm>
            <a:off x="465666"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BB69291-A384-1346-A27A-D0A1C91B6C32}" type="slidenum">
              <a:rPr lang="en-US" smtClean="0"/>
              <a:pPr/>
              <a:t>‹#›</a:t>
            </a:fld>
            <a:endParaRPr lang="en-US"/>
          </a:p>
        </p:txBody>
      </p:sp>
      <p:pic>
        <p:nvPicPr>
          <p:cNvPr id="12" name="Picture 11"/>
          <p:cNvPicPr>
            <a:picLocks noChangeAspect="1"/>
          </p:cNvPicPr>
          <p:nvPr userDrawn="1"/>
        </p:nvPicPr>
        <p:blipFill rotWithShape="1">
          <a:blip r:embed="rId2">
            <a:extLst>
              <a:ext uri="{28A0092B-C50C-407E-A947-70E740481C1C}">
                <a14:useLocalDpi xmlns:a14="http://schemas.microsoft.com/office/drawing/2010/main" val="0"/>
              </a:ext>
            </a:extLst>
          </a:blip>
          <a:srcRect l="6984" t="19131" r="5326" b="20296"/>
          <a:stretch/>
        </p:blipFill>
        <p:spPr>
          <a:xfrm>
            <a:off x="8924079" y="6136987"/>
            <a:ext cx="2986269" cy="536950"/>
          </a:xfrm>
          <a:prstGeom prst="rect">
            <a:avLst/>
          </a:prstGeom>
        </p:spPr>
      </p:pic>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pic>
        <p:nvPicPr>
          <p:cNvPr id="9" name="Picture 8"/>
          <p:cNvPicPr>
            <a:picLocks noChangeAspect="1"/>
          </p:cNvPicPr>
          <p:nvPr userDrawn="1"/>
        </p:nvPicPr>
        <p:blipFill rotWithShape="1">
          <a:blip r:embed="rId2">
            <a:extLst>
              <a:ext uri="{28A0092B-C50C-407E-A947-70E740481C1C}">
                <a14:useLocalDpi xmlns:a14="http://schemas.microsoft.com/office/drawing/2010/main" val="0"/>
              </a:ext>
            </a:extLst>
          </a:blip>
          <a:srcRect/>
          <a:stretch/>
        </p:blipFill>
        <p:spPr>
          <a:xfrm>
            <a:off x="482600" y="397504"/>
            <a:ext cx="2044700" cy="1327089"/>
          </a:xfrm>
          <a:prstGeom prst="rect">
            <a:avLst/>
          </a:prstGeom>
        </p:spPr>
      </p:pic>
      <p:sp>
        <p:nvSpPr>
          <p:cNvPr id="3" name="Content Placeholder 2"/>
          <p:cNvSpPr>
            <a:spLocks noGrp="1"/>
          </p:cNvSpPr>
          <p:nvPr>
            <p:ph idx="1"/>
          </p:nvPr>
        </p:nvSpPr>
        <p:spPr>
          <a:xfrm>
            <a:off x="465666" y="1989862"/>
            <a:ext cx="10888133" cy="4054785"/>
          </a:xfrm>
        </p:spPr>
        <p:txBody>
          <a:bodyPr>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Slide Number Placeholder 3"/>
          <p:cNvSpPr>
            <a:spLocks noGrp="1"/>
          </p:cNvSpPr>
          <p:nvPr>
            <p:ph type="sldNum" sz="quarter" idx="4"/>
          </p:nvPr>
        </p:nvSpPr>
        <p:spPr>
          <a:xfrm>
            <a:off x="465666"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BB69291-A384-1346-A27A-D0A1C91B6C32}" type="slidenum">
              <a:rPr lang="en-US" smtClean="0"/>
              <a:pPr/>
              <a:t>‹#›</a:t>
            </a:fld>
            <a:endParaRPr lang="en-US"/>
          </a:p>
        </p:txBody>
      </p:sp>
      <p:sp>
        <p:nvSpPr>
          <p:cNvPr id="13" name="Title 1"/>
          <p:cNvSpPr>
            <a:spLocks noGrp="1"/>
          </p:cNvSpPr>
          <p:nvPr>
            <p:ph type="title"/>
          </p:nvPr>
        </p:nvSpPr>
        <p:spPr>
          <a:xfrm>
            <a:off x="2755900" y="493135"/>
            <a:ext cx="8915400" cy="1151075"/>
          </a:xfrm>
        </p:spPr>
        <p:txBody>
          <a:bodyPr anchor="b"/>
          <a:lstStyle>
            <a:lvl1pPr>
              <a:defRPr>
                <a:solidFill>
                  <a:schemeClr val="accent5"/>
                </a:solidFill>
              </a:defRPr>
            </a:lvl1pPr>
          </a:lstStyle>
          <a:p>
            <a:endParaRPr lang="en-US"/>
          </a:p>
        </p:txBody>
      </p:sp>
      <p:cxnSp>
        <p:nvCxnSpPr>
          <p:cNvPr id="14" name="Straight Connector 13"/>
          <p:cNvCxnSpPr/>
          <p:nvPr userDrawn="1"/>
        </p:nvCxnSpPr>
        <p:spPr>
          <a:xfrm flipV="1">
            <a:off x="2882900" y="1580711"/>
            <a:ext cx="8890000" cy="30820"/>
          </a:xfrm>
          <a:prstGeom prst="line">
            <a:avLst/>
          </a:prstGeom>
          <a:ln>
            <a:solidFill>
              <a:schemeClr val="accent5"/>
            </a:solidFill>
          </a:ln>
        </p:spPr>
        <p:style>
          <a:lnRef idx="1">
            <a:schemeClr val="accent1"/>
          </a:lnRef>
          <a:fillRef idx="0">
            <a:schemeClr val="accent1"/>
          </a:fillRef>
          <a:effectRef idx="0">
            <a:schemeClr val="accent1"/>
          </a:effectRef>
          <a:fontRef idx="minor">
            <a:schemeClr val="tx1"/>
          </a:fontRef>
        </p:style>
      </p:cxnSp>
      <p:pic>
        <p:nvPicPr>
          <p:cNvPr id="16" name="Picture 15"/>
          <p:cNvPicPr>
            <a:picLocks noChangeAspect="1"/>
          </p:cNvPicPr>
          <p:nvPr userDrawn="1"/>
        </p:nvPicPr>
        <p:blipFill rotWithShape="1">
          <a:blip r:embed="rId3">
            <a:extLst>
              <a:ext uri="{28A0092B-C50C-407E-A947-70E740481C1C}">
                <a14:useLocalDpi xmlns:a14="http://schemas.microsoft.com/office/drawing/2010/main" val="0"/>
              </a:ext>
            </a:extLst>
          </a:blip>
          <a:srcRect l="6984" t="19131" r="5326" b="20296"/>
          <a:stretch/>
        </p:blipFill>
        <p:spPr>
          <a:xfrm>
            <a:off x="8924079" y="6136987"/>
            <a:ext cx="2986269" cy="536950"/>
          </a:xfrm>
          <a:prstGeom prst="rect">
            <a:avLst/>
          </a:prstGeom>
        </p:spPr>
      </p:pic>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4_Title and Content">
    <p:spTree>
      <p:nvGrpSpPr>
        <p:cNvPr id="1" name=""/>
        <p:cNvGrpSpPr/>
        <p:nvPr/>
      </p:nvGrpSpPr>
      <p:grpSpPr>
        <a:xfrm>
          <a:off x="0" y="0"/>
          <a:ext cx="0" cy="0"/>
          <a:chOff x="0" y="0"/>
          <a:chExt cx="0" cy="0"/>
        </a:xfrm>
      </p:grpSpPr>
      <p:sp>
        <p:nvSpPr>
          <p:cNvPr id="11" name="Content Placeholder 2"/>
          <p:cNvSpPr>
            <a:spLocks noGrp="1"/>
          </p:cNvSpPr>
          <p:nvPr>
            <p:ph sz="half" idx="1"/>
          </p:nvPr>
        </p:nvSpPr>
        <p:spPr>
          <a:xfrm>
            <a:off x="482600" y="1825625"/>
            <a:ext cx="5181600" cy="4351338"/>
          </a:xfrm>
        </p:spPr>
        <p:txBody>
          <a:bodyPr>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Content Placeholder 3"/>
          <p:cNvSpPr>
            <a:spLocks noGrp="1"/>
          </p:cNvSpPr>
          <p:nvPr>
            <p:ph sz="half" idx="2"/>
          </p:nvPr>
        </p:nvSpPr>
        <p:spPr>
          <a:xfrm>
            <a:off x="5816600" y="1825625"/>
            <a:ext cx="5181600" cy="4351338"/>
          </a:xfrm>
        </p:spPr>
        <p:txBody>
          <a:bodyPr>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4" name="Slide Number Placeholder 3"/>
          <p:cNvSpPr>
            <a:spLocks noGrp="1"/>
          </p:cNvSpPr>
          <p:nvPr>
            <p:ph type="sldNum" sz="quarter" idx="4"/>
          </p:nvPr>
        </p:nvSpPr>
        <p:spPr>
          <a:xfrm>
            <a:off x="465666"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BB69291-A384-1346-A27A-D0A1C91B6C32}" type="slidenum">
              <a:rPr lang="en-US" smtClean="0"/>
              <a:pPr/>
              <a:t>‹#›</a:t>
            </a:fld>
            <a:endParaRPr lang="en-US"/>
          </a:p>
        </p:txBody>
      </p:sp>
      <p:pic>
        <p:nvPicPr>
          <p:cNvPr id="19" name="Picture 18"/>
          <p:cNvPicPr>
            <a:picLocks noChangeAspect="1"/>
          </p:cNvPicPr>
          <p:nvPr userDrawn="1"/>
        </p:nvPicPr>
        <p:blipFill rotWithShape="1">
          <a:blip r:embed="rId2">
            <a:extLst>
              <a:ext uri="{28A0092B-C50C-407E-A947-70E740481C1C}">
                <a14:useLocalDpi xmlns:a14="http://schemas.microsoft.com/office/drawing/2010/main" val="0"/>
              </a:ext>
            </a:extLst>
          </a:blip>
          <a:srcRect/>
          <a:stretch/>
        </p:blipFill>
        <p:spPr>
          <a:xfrm>
            <a:off x="482600" y="397504"/>
            <a:ext cx="2044700" cy="1327089"/>
          </a:xfrm>
          <a:prstGeom prst="rect">
            <a:avLst/>
          </a:prstGeom>
        </p:spPr>
      </p:pic>
      <p:sp>
        <p:nvSpPr>
          <p:cNvPr id="20" name="Title 1"/>
          <p:cNvSpPr>
            <a:spLocks noGrp="1"/>
          </p:cNvSpPr>
          <p:nvPr>
            <p:ph type="title"/>
          </p:nvPr>
        </p:nvSpPr>
        <p:spPr>
          <a:xfrm>
            <a:off x="2755900" y="493135"/>
            <a:ext cx="8915400" cy="1151075"/>
          </a:xfrm>
        </p:spPr>
        <p:txBody>
          <a:bodyPr anchor="b"/>
          <a:lstStyle>
            <a:lvl1pPr>
              <a:defRPr>
                <a:solidFill>
                  <a:schemeClr val="accent5"/>
                </a:solidFill>
              </a:defRPr>
            </a:lvl1pPr>
          </a:lstStyle>
          <a:p>
            <a:endParaRPr lang="en-US"/>
          </a:p>
        </p:txBody>
      </p:sp>
      <p:cxnSp>
        <p:nvCxnSpPr>
          <p:cNvPr id="21" name="Straight Connector 20"/>
          <p:cNvCxnSpPr/>
          <p:nvPr userDrawn="1"/>
        </p:nvCxnSpPr>
        <p:spPr>
          <a:xfrm flipV="1">
            <a:off x="2882900" y="1580711"/>
            <a:ext cx="8890000" cy="30820"/>
          </a:xfrm>
          <a:prstGeom prst="line">
            <a:avLst/>
          </a:prstGeom>
          <a:ln>
            <a:solidFill>
              <a:schemeClr val="accent5"/>
            </a:solidFill>
          </a:ln>
        </p:spPr>
        <p:style>
          <a:lnRef idx="1">
            <a:schemeClr val="accent1"/>
          </a:lnRef>
          <a:fillRef idx="0">
            <a:schemeClr val="accent1"/>
          </a:fillRef>
          <a:effectRef idx="0">
            <a:schemeClr val="accent1"/>
          </a:effectRef>
          <a:fontRef idx="minor">
            <a:schemeClr val="tx1"/>
          </a:fontRef>
        </p:style>
      </p:cxnSp>
      <p:pic>
        <p:nvPicPr>
          <p:cNvPr id="17" name="Picture 16"/>
          <p:cNvPicPr>
            <a:picLocks noChangeAspect="1"/>
          </p:cNvPicPr>
          <p:nvPr userDrawn="1"/>
        </p:nvPicPr>
        <p:blipFill rotWithShape="1">
          <a:blip r:embed="rId3">
            <a:extLst>
              <a:ext uri="{28A0092B-C50C-407E-A947-70E740481C1C}">
                <a14:useLocalDpi xmlns:a14="http://schemas.microsoft.com/office/drawing/2010/main" val="0"/>
              </a:ext>
            </a:extLst>
          </a:blip>
          <a:srcRect l="6984" t="19131" r="5326" b="20296"/>
          <a:stretch/>
        </p:blipFill>
        <p:spPr>
          <a:xfrm>
            <a:off x="8924079" y="6136987"/>
            <a:ext cx="2986269" cy="536950"/>
          </a:xfrm>
          <a:prstGeom prst="rect">
            <a:avLst/>
          </a:prstGeom>
        </p:spPr>
      </p:pic>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7_Title and Content">
    <p:spTree>
      <p:nvGrpSpPr>
        <p:cNvPr id="1" name=""/>
        <p:cNvGrpSpPr/>
        <p:nvPr/>
      </p:nvGrpSpPr>
      <p:grpSpPr>
        <a:xfrm>
          <a:off x="0" y="0"/>
          <a:ext cx="0" cy="0"/>
          <a:chOff x="0" y="0"/>
          <a:chExt cx="0" cy="0"/>
        </a:xfrm>
      </p:grpSpPr>
      <p:pic>
        <p:nvPicPr>
          <p:cNvPr id="9" name="Picture 8"/>
          <p:cNvPicPr>
            <a:picLocks noChangeAspect="1"/>
          </p:cNvPicPr>
          <p:nvPr userDrawn="1"/>
        </p:nvPicPr>
        <p:blipFill rotWithShape="1">
          <a:blip r:embed="rId2">
            <a:extLst>
              <a:ext uri="{28A0092B-C50C-407E-A947-70E740481C1C}">
                <a14:useLocalDpi xmlns:a14="http://schemas.microsoft.com/office/drawing/2010/main" val="0"/>
              </a:ext>
            </a:extLst>
          </a:blip>
          <a:srcRect/>
          <a:stretch/>
        </p:blipFill>
        <p:spPr>
          <a:xfrm>
            <a:off x="482600" y="397504"/>
            <a:ext cx="2044700" cy="1327089"/>
          </a:xfrm>
          <a:prstGeom prst="rect">
            <a:avLst/>
          </a:prstGeom>
        </p:spPr>
      </p:pic>
      <p:sp>
        <p:nvSpPr>
          <p:cNvPr id="3" name="Chart Placeholder 2"/>
          <p:cNvSpPr>
            <a:spLocks noGrp="1"/>
          </p:cNvSpPr>
          <p:nvPr>
            <p:ph type="chart" sz="quarter" idx="14"/>
          </p:nvPr>
        </p:nvSpPr>
        <p:spPr>
          <a:xfrm>
            <a:off x="482600" y="1955800"/>
            <a:ext cx="10871200" cy="3492500"/>
          </a:xfrm>
          <a:solidFill>
            <a:schemeClr val="bg2"/>
          </a:solidFill>
        </p:spPr>
        <p:txBody>
          <a:bodyPr anchor="ctr"/>
          <a:lstStyle>
            <a:lvl1pPr algn="ctr">
              <a:defRPr/>
            </a:lvl1pPr>
          </a:lstStyle>
          <a:p>
            <a:endParaRPr lang="en-US"/>
          </a:p>
        </p:txBody>
      </p:sp>
      <p:sp>
        <p:nvSpPr>
          <p:cNvPr id="14" name="Slide Number Placeholder 3"/>
          <p:cNvSpPr>
            <a:spLocks noGrp="1"/>
          </p:cNvSpPr>
          <p:nvPr>
            <p:ph type="sldNum" sz="quarter" idx="4"/>
          </p:nvPr>
        </p:nvSpPr>
        <p:spPr>
          <a:xfrm>
            <a:off x="465666"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BB69291-A384-1346-A27A-D0A1C91B6C32}" type="slidenum">
              <a:rPr lang="en-US" smtClean="0"/>
              <a:pPr/>
              <a:t>‹#›</a:t>
            </a:fld>
            <a:endParaRPr lang="en-US"/>
          </a:p>
        </p:txBody>
      </p:sp>
      <p:sp>
        <p:nvSpPr>
          <p:cNvPr id="15" name="Title 1"/>
          <p:cNvSpPr>
            <a:spLocks noGrp="1"/>
          </p:cNvSpPr>
          <p:nvPr>
            <p:ph type="title"/>
          </p:nvPr>
        </p:nvSpPr>
        <p:spPr>
          <a:xfrm>
            <a:off x="2755900" y="493135"/>
            <a:ext cx="8915400" cy="1151075"/>
          </a:xfrm>
        </p:spPr>
        <p:txBody>
          <a:bodyPr anchor="b"/>
          <a:lstStyle>
            <a:lvl1pPr>
              <a:defRPr>
                <a:solidFill>
                  <a:schemeClr val="accent5"/>
                </a:solidFill>
              </a:defRPr>
            </a:lvl1pPr>
          </a:lstStyle>
          <a:p>
            <a:endParaRPr lang="en-US"/>
          </a:p>
        </p:txBody>
      </p:sp>
      <p:cxnSp>
        <p:nvCxnSpPr>
          <p:cNvPr id="16" name="Straight Connector 15"/>
          <p:cNvCxnSpPr/>
          <p:nvPr userDrawn="1"/>
        </p:nvCxnSpPr>
        <p:spPr>
          <a:xfrm flipV="1">
            <a:off x="2882900" y="1580711"/>
            <a:ext cx="8890000" cy="30820"/>
          </a:xfrm>
          <a:prstGeom prst="line">
            <a:avLst/>
          </a:prstGeom>
          <a:ln>
            <a:solidFill>
              <a:schemeClr val="accent5"/>
            </a:solidFill>
          </a:ln>
        </p:spPr>
        <p:style>
          <a:lnRef idx="1">
            <a:schemeClr val="accent1"/>
          </a:lnRef>
          <a:fillRef idx="0">
            <a:schemeClr val="accent1"/>
          </a:fillRef>
          <a:effectRef idx="0">
            <a:schemeClr val="accent1"/>
          </a:effectRef>
          <a:fontRef idx="minor">
            <a:schemeClr val="tx1"/>
          </a:fontRef>
        </p:style>
      </p:cxnSp>
      <p:pic>
        <p:nvPicPr>
          <p:cNvPr id="13" name="Picture 12"/>
          <p:cNvPicPr>
            <a:picLocks noChangeAspect="1"/>
          </p:cNvPicPr>
          <p:nvPr userDrawn="1"/>
        </p:nvPicPr>
        <p:blipFill rotWithShape="1">
          <a:blip r:embed="rId3">
            <a:extLst>
              <a:ext uri="{28A0092B-C50C-407E-A947-70E740481C1C}">
                <a14:useLocalDpi xmlns:a14="http://schemas.microsoft.com/office/drawing/2010/main" val="0"/>
              </a:ext>
            </a:extLst>
          </a:blip>
          <a:srcRect l="6984" t="19131" r="5326" b="20296"/>
          <a:stretch/>
        </p:blipFill>
        <p:spPr>
          <a:xfrm>
            <a:off x="8924079" y="6136987"/>
            <a:ext cx="2986269" cy="536950"/>
          </a:xfrm>
          <a:prstGeom prst="rect">
            <a:avLst/>
          </a:prstGeom>
        </p:spPr>
      </p:pic>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5_Title and Content">
    <p:spTree>
      <p:nvGrpSpPr>
        <p:cNvPr id="1" name=""/>
        <p:cNvGrpSpPr/>
        <p:nvPr/>
      </p:nvGrpSpPr>
      <p:grpSpPr>
        <a:xfrm>
          <a:off x="0" y="0"/>
          <a:ext cx="0" cy="0"/>
          <a:chOff x="0" y="0"/>
          <a:chExt cx="0" cy="0"/>
        </a:xfrm>
      </p:grpSpPr>
      <p:sp>
        <p:nvSpPr>
          <p:cNvPr id="11" name="Picture Placeholder 18"/>
          <p:cNvSpPr>
            <a:spLocks noGrp="1"/>
          </p:cNvSpPr>
          <p:nvPr>
            <p:ph type="pic" sz="quarter" idx="10"/>
          </p:nvPr>
        </p:nvSpPr>
        <p:spPr>
          <a:xfrm>
            <a:off x="0" y="0"/>
            <a:ext cx="12192000" cy="2788375"/>
          </a:xfrm>
          <a:solidFill>
            <a:schemeClr val="tx2">
              <a:lumMod val="20000"/>
              <a:lumOff val="80000"/>
            </a:schemeClr>
          </a:solidFill>
        </p:spPr>
        <p:txBody>
          <a:bodyPr anchor="ctr"/>
          <a:lstStyle>
            <a:lvl1pPr algn="ctr">
              <a:defRPr/>
            </a:lvl1pPr>
          </a:lstStyle>
          <a:p>
            <a:endParaRPr lang="en-US"/>
          </a:p>
        </p:txBody>
      </p:sp>
      <p:sp>
        <p:nvSpPr>
          <p:cNvPr id="3" name="Content Placeholder 2"/>
          <p:cNvSpPr>
            <a:spLocks noGrp="1"/>
          </p:cNvSpPr>
          <p:nvPr>
            <p:ph idx="1" hasCustomPrompt="1"/>
          </p:nvPr>
        </p:nvSpPr>
        <p:spPr>
          <a:xfrm>
            <a:off x="465666" y="3340100"/>
            <a:ext cx="10888133" cy="2571025"/>
          </a:xfrm>
        </p:spPr>
        <p:txBody>
          <a:bodyPr anchor="ctr">
            <a:noAutofit/>
          </a:bodyPr>
          <a:lstStyle>
            <a:lvl1pPr marL="0" indent="0" algn="ctr">
              <a:buNone/>
              <a:defRPr sz="3600" b="1" i="1">
                <a:solidFill>
                  <a:schemeClr val="accent1"/>
                </a:solidFill>
              </a:defRPr>
            </a:lvl1pPr>
            <a:lvl2pPr algn="ctr">
              <a:defRPr i="1">
                <a:solidFill>
                  <a:schemeClr val="accent1"/>
                </a:solidFill>
              </a:defRPr>
            </a:lvl2pPr>
            <a:lvl3pPr algn="ctr">
              <a:defRPr i="1">
                <a:solidFill>
                  <a:schemeClr val="accent1"/>
                </a:solidFill>
              </a:defRPr>
            </a:lvl3pPr>
            <a:lvl4pPr algn="ctr">
              <a:defRPr i="1">
                <a:solidFill>
                  <a:schemeClr val="accent1"/>
                </a:solidFill>
              </a:defRPr>
            </a:lvl4pPr>
            <a:lvl5pPr algn="ctr">
              <a:defRPr i="1">
                <a:solidFill>
                  <a:schemeClr val="accent1"/>
                </a:solidFill>
              </a:defRPr>
            </a:lvl5pPr>
          </a:lstStyle>
          <a:p>
            <a:pPr lvl="0"/>
            <a:r>
              <a:rPr lang="en-US"/>
              <a:t>“Click to edit Master text styles”</a:t>
            </a:r>
          </a:p>
        </p:txBody>
      </p:sp>
      <p:sp>
        <p:nvSpPr>
          <p:cNvPr id="13" name="Slide Number Placeholder 3"/>
          <p:cNvSpPr>
            <a:spLocks noGrp="1"/>
          </p:cNvSpPr>
          <p:nvPr>
            <p:ph type="sldNum" sz="quarter" idx="4"/>
          </p:nvPr>
        </p:nvSpPr>
        <p:spPr>
          <a:xfrm>
            <a:off x="465666"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BB69291-A384-1346-A27A-D0A1C91B6C32}" type="slidenum">
              <a:rPr lang="en-US" smtClean="0"/>
              <a:pPr/>
              <a:t>‹#›</a:t>
            </a:fld>
            <a:endParaRPr lang="en-US"/>
          </a:p>
        </p:txBody>
      </p:sp>
      <p:pic>
        <p:nvPicPr>
          <p:cNvPr id="12" name="Picture 11"/>
          <p:cNvPicPr>
            <a:picLocks noChangeAspect="1"/>
          </p:cNvPicPr>
          <p:nvPr userDrawn="1"/>
        </p:nvPicPr>
        <p:blipFill rotWithShape="1">
          <a:blip r:embed="rId2">
            <a:extLst>
              <a:ext uri="{28A0092B-C50C-407E-A947-70E740481C1C}">
                <a14:useLocalDpi xmlns:a14="http://schemas.microsoft.com/office/drawing/2010/main" val="0"/>
              </a:ext>
            </a:extLst>
          </a:blip>
          <a:srcRect l="6984" t="19131" r="5326" b="20296"/>
          <a:stretch/>
        </p:blipFill>
        <p:spPr>
          <a:xfrm>
            <a:off x="8924079" y="6136987"/>
            <a:ext cx="2986269" cy="536950"/>
          </a:xfrm>
          <a:prstGeom prst="rect">
            <a:avLst/>
          </a:prstGeom>
        </p:spPr>
      </p:pic>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0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465666" y="1989862"/>
            <a:ext cx="11307234" cy="4054785"/>
          </a:xfrm>
        </p:spPr>
        <p:txBody>
          <a:bodyPr>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Title 1"/>
          <p:cNvSpPr>
            <a:spLocks noGrp="1"/>
          </p:cNvSpPr>
          <p:nvPr>
            <p:ph type="title"/>
          </p:nvPr>
        </p:nvSpPr>
        <p:spPr>
          <a:xfrm>
            <a:off x="368300" y="493135"/>
            <a:ext cx="11404600" cy="1151075"/>
          </a:xfrm>
        </p:spPr>
        <p:txBody>
          <a:bodyPr anchor="b"/>
          <a:lstStyle>
            <a:lvl1pPr>
              <a:defRPr>
                <a:solidFill>
                  <a:schemeClr val="accent5"/>
                </a:solidFill>
              </a:defRPr>
            </a:lvl1pPr>
          </a:lstStyle>
          <a:p>
            <a:endParaRPr lang="en-US"/>
          </a:p>
        </p:txBody>
      </p:sp>
      <p:sp>
        <p:nvSpPr>
          <p:cNvPr id="13" name="Slide Number Placeholder 3"/>
          <p:cNvSpPr>
            <a:spLocks noGrp="1"/>
          </p:cNvSpPr>
          <p:nvPr>
            <p:ph type="sldNum" sz="quarter" idx="4"/>
          </p:nvPr>
        </p:nvSpPr>
        <p:spPr>
          <a:xfrm>
            <a:off x="465666"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BB69291-A384-1346-A27A-D0A1C91B6C32}" type="slidenum">
              <a:rPr lang="en-US" smtClean="0"/>
              <a:pPr/>
              <a:t>‹#›</a:t>
            </a:fld>
            <a:endParaRPr lang="en-US"/>
          </a:p>
        </p:txBody>
      </p:sp>
      <p:cxnSp>
        <p:nvCxnSpPr>
          <p:cNvPr id="4" name="Straight Connector 3"/>
          <p:cNvCxnSpPr/>
          <p:nvPr userDrawn="1"/>
        </p:nvCxnSpPr>
        <p:spPr>
          <a:xfrm flipV="1">
            <a:off x="495300" y="1572434"/>
            <a:ext cx="11277600" cy="39097"/>
          </a:xfrm>
          <a:prstGeom prst="line">
            <a:avLst/>
          </a:prstGeom>
          <a:ln>
            <a:solidFill>
              <a:schemeClr val="accent5"/>
            </a:solidFill>
          </a:ln>
        </p:spPr>
        <p:style>
          <a:lnRef idx="1">
            <a:schemeClr val="accent1"/>
          </a:lnRef>
          <a:fillRef idx="0">
            <a:schemeClr val="accent1"/>
          </a:fillRef>
          <a:effectRef idx="0">
            <a:schemeClr val="accent1"/>
          </a:effectRef>
          <a:fontRef idx="minor">
            <a:schemeClr val="tx1"/>
          </a:fontRef>
        </p:style>
      </p:cxnSp>
      <p:pic>
        <p:nvPicPr>
          <p:cNvPr id="14" name="Picture 13"/>
          <p:cNvPicPr>
            <a:picLocks noChangeAspect="1"/>
          </p:cNvPicPr>
          <p:nvPr userDrawn="1"/>
        </p:nvPicPr>
        <p:blipFill rotWithShape="1">
          <a:blip r:embed="rId2">
            <a:extLst>
              <a:ext uri="{28A0092B-C50C-407E-A947-70E740481C1C}">
                <a14:useLocalDpi xmlns:a14="http://schemas.microsoft.com/office/drawing/2010/main" val="0"/>
              </a:ext>
            </a:extLst>
          </a:blip>
          <a:srcRect l="6984" t="19131" r="5326" b="20296"/>
          <a:stretch/>
        </p:blipFill>
        <p:spPr>
          <a:xfrm>
            <a:off x="8924079" y="6136987"/>
            <a:ext cx="2986269" cy="536950"/>
          </a:xfrm>
          <a:prstGeom prst="rect">
            <a:avLst/>
          </a:prstGeom>
        </p:spPr>
      </p:pic>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9_Title and Content">
    <p:spTree>
      <p:nvGrpSpPr>
        <p:cNvPr id="1" name=""/>
        <p:cNvGrpSpPr/>
        <p:nvPr/>
      </p:nvGrpSpPr>
      <p:grpSpPr>
        <a:xfrm>
          <a:off x="0" y="0"/>
          <a:ext cx="0" cy="0"/>
          <a:chOff x="0" y="0"/>
          <a:chExt cx="0" cy="0"/>
        </a:xfrm>
      </p:grpSpPr>
      <p:sp>
        <p:nvSpPr>
          <p:cNvPr id="3" name="Content Placeholder 2"/>
          <p:cNvSpPr>
            <a:spLocks noGrp="1"/>
          </p:cNvSpPr>
          <p:nvPr>
            <p:ph idx="1" hasCustomPrompt="1"/>
          </p:nvPr>
        </p:nvSpPr>
        <p:spPr>
          <a:xfrm>
            <a:off x="465666" y="3340100"/>
            <a:ext cx="10888133" cy="2571025"/>
          </a:xfrm>
        </p:spPr>
        <p:txBody>
          <a:bodyPr anchor="ctr">
            <a:noAutofit/>
          </a:bodyPr>
          <a:lstStyle>
            <a:lvl1pPr marL="0" indent="0" algn="ctr">
              <a:buNone/>
              <a:defRPr sz="3600" b="1" i="1">
                <a:solidFill>
                  <a:schemeClr val="accent1"/>
                </a:solidFill>
              </a:defRPr>
            </a:lvl1pPr>
            <a:lvl2pPr algn="ctr">
              <a:defRPr i="1">
                <a:solidFill>
                  <a:schemeClr val="accent1"/>
                </a:solidFill>
              </a:defRPr>
            </a:lvl2pPr>
            <a:lvl3pPr algn="ctr">
              <a:defRPr i="1">
                <a:solidFill>
                  <a:schemeClr val="accent1"/>
                </a:solidFill>
              </a:defRPr>
            </a:lvl3pPr>
            <a:lvl4pPr algn="ctr">
              <a:defRPr i="1">
                <a:solidFill>
                  <a:schemeClr val="accent1"/>
                </a:solidFill>
              </a:defRPr>
            </a:lvl4pPr>
            <a:lvl5pPr algn="ctr">
              <a:defRPr i="1">
                <a:solidFill>
                  <a:schemeClr val="accent1"/>
                </a:solidFill>
              </a:defRPr>
            </a:lvl5pPr>
          </a:lstStyle>
          <a:p>
            <a:pPr lvl="0"/>
            <a:r>
              <a:rPr lang="en-US"/>
              <a:t>“Click to edit Master text styles”</a:t>
            </a:r>
          </a:p>
        </p:txBody>
      </p:sp>
      <p:sp>
        <p:nvSpPr>
          <p:cNvPr id="13" name="Slide Number Placeholder 3"/>
          <p:cNvSpPr>
            <a:spLocks noGrp="1"/>
          </p:cNvSpPr>
          <p:nvPr>
            <p:ph type="sldNum" sz="quarter" idx="4"/>
          </p:nvPr>
        </p:nvSpPr>
        <p:spPr>
          <a:xfrm>
            <a:off x="465666"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BB69291-A384-1346-A27A-D0A1C91B6C32}" type="slidenum">
              <a:rPr lang="en-US" smtClean="0"/>
              <a:pPr/>
              <a:t>‹#›</a:t>
            </a:fld>
            <a:endParaRPr lang="en-US"/>
          </a:p>
        </p:txBody>
      </p:sp>
      <p:pic>
        <p:nvPicPr>
          <p:cNvPr id="9" name="Picture 8"/>
          <p:cNvPicPr>
            <a:picLocks noChangeAspect="1"/>
          </p:cNvPicPr>
          <p:nvPr userDrawn="1"/>
        </p:nvPicPr>
        <p:blipFill rotWithShape="1">
          <a:blip r:embed="rId2">
            <a:alphaModFix amt="71000"/>
            <a:extLst>
              <a:ext uri="{28A0092B-C50C-407E-A947-70E740481C1C}">
                <a14:useLocalDpi xmlns:a14="http://schemas.microsoft.com/office/drawing/2010/main" val="0"/>
              </a:ext>
            </a:extLst>
          </a:blip>
          <a:srcRect r="-1221"/>
          <a:stretch/>
        </p:blipFill>
        <p:spPr>
          <a:xfrm>
            <a:off x="-139700" y="509089"/>
            <a:ext cx="12915900" cy="3901148"/>
          </a:xfrm>
          <a:prstGeom prst="rect">
            <a:avLst/>
          </a:prstGeom>
        </p:spPr>
      </p:pic>
      <p:pic>
        <p:nvPicPr>
          <p:cNvPr id="11" name="Picture 10"/>
          <p:cNvPicPr>
            <a:picLocks noChangeAspect="1"/>
          </p:cNvPicPr>
          <p:nvPr userDrawn="1"/>
        </p:nvPicPr>
        <p:blipFill rotWithShape="1">
          <a:blip r:embed="rId3">
            <a:extLst>
              <a:ext uri="{28A0092B-C50C-407E-A947-70E740481C1C}">
                <a14:useLocalDpi xmlns:a14="http://schemas.microsoft.com/office/drawing/2010/main" val="0"/>
              </a:ext>
            </a:extLst>
          </a:blip>
          <a:srcRect l="6984" t="19131" r="5326" b="20296"/>
          <a:stretch/>
        </p:blipFill>
        <p:spPr>
          <a:xfrm>
            <a:off x="8924079" y="6136987"/>
            <a:ext cx="2986269" cy="536950"/>
          </a:xfrm>
          <a:prstGeom prst="rect">
            <a:avLst/>
          </a:prstGeom>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ection Header">
    <p:bg>
      <p:bgPr>
        <a:solidFill>
          <a:schemeClr val="bg1"/>
        </a:solidFill>
        <a:effectLst/>
      </p:bgPr>
    </p:bg>
    <p:spTree>
      <p:nvGrpSpPr>
        <p:cNvPr id="1" name=""/>
        <p:cNvGrpSpPr/>
        <p:nvPr/>
      </p:nvGrpSpPr>
      <p:grpSpPr>
        <a:xfrm>
          <a:off x="0" y="0"/>
          <a:ext cx="0" cy="0"/>
          <a:chOff x="0" y="0"/>
          <a:chExt cx="0" cy="0"/>
        </a:xfrm>
      </p:grpSpPr>
      <p:sp>
        <p:nvSpPr>
          <p:cNvPr id="4" name="Rectangle 3"/>
          <p:cNvSpPr/>
          <p:nvPr userDrawn="1"/>
        </p:nvSpPr>
        <p:spPr>
          <a:xfrm>
            <a:off x="-25400" y="-139700"/>
            <a:ext cx="12217400" cy="61214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 name="Picture 15"/>
          <p:cNvPicPr>
            <a:picLocks noChangeAspect="1"/>
          </p:cNvPicPr>
          <p:nvPr userDrawn="1"/>
        </p:nvPicPr>
        <p:blipFill rotWithShape="1">
          <a:blip r:embed="rId2">
            <a:alphaModFix amt="6000"/>
            <a:extLst>
              <a:ext uri="{28A0092B-C50C-407E-A947-70E740481C1C}">
                <a14:useLocalDpi xmlns:a14="http://schemas.microsoft.com/office/drawing/2010/main" val="0"/>
              </a:ext>
            </a:extLst>
          </a:blip>
          <a:srcRect r="-1221"/>
          <a:stretch/>
        </p:blipFill>
        <p:spPr>
          <a:xfrm>
            <a:off x="-139700" y="509089"/>
            <a:ext cx="12915900" cy="3901148"/>
          </a:xfrm>
          <a:prstGeom prst="rect">
            <a:avLst/>
          </a:prstGeom>
        </p:spPr>
      </p:pic>
      <p:sp>
        <p:nvSpPr>
          <p:cNvPr id="2" name="Title 1"/>
          <p:cNvSpPr>
            <a:spLocks noGrp="1"/>
          </p:cNvSpPr>
          <p:nvPr>
            <p:ph type="title"/>
          </p:nvPr>
        </p:nvSpPr>
        <p:spPr>
          <a:xfrm>
            <a:off x="701221" y="2157549"/>
            <a:ext cx="11160579" cy="2337434"/>
          </a:xfrm>
        </p:spPr>
        <p:txBody>
          <a:bodyPr anchor="b">
            <a:normAutofit/>
          </a:bodyPr>
          <a:lstStyle>
            <a:lvl1pPr>
              <a:defRPr sz="4800">
                <a:solidFill>
                  <a:schemeClr val="bg1"/>
                </a:solidFill>
              </a:defRPr>
            </a:lvl1pPr>
          </a:lstStyle>
          <a:p>
            <a:r>
              <a:rPr lang="en-US"/>
              <a:t>Click to edit Master title style</a:t>
            </a:r>
          </a:p>
        </p:txBody>
      </p:sp>
      <p:sp>
        <p:nvSpPr>
          <p:cNvPr id="3" name="Text Placeholder 2"/>
          <p:cNvSpPr>
            <a:spLocks noGrp="1"/>
          </p:cNvSpPr>
          <p:nvPr>
            <p:ph type="body" idx="1"/>
          </p:nvPr>
        </p:nvSpPr>
        <p:spPr>
          <a:xfrm>
            <a:off x="701221" y="4494983"/>
            <a:ext cx="11160579" cy="1500187"/>
          </a:xfrm>
        </p:spPr>
        <p:txBody>
          <a:bodyPr/>
          <a:lstStyle>
            <a:lvl1pPr marL="0" indent="0">
              <a:buNone/>
              <a:defRPr sz="24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pic>
        <p:nvPicPr>
          <p:cNvPr id="11" name="Picture 10"/>
          <p:cNvPicPr>
            <a:picLocks noChangeAspect="1"/>
          </p:cNvPicPr>
          <p:nvPr userDrawn="1"/>
        </p:nvPicPr>
        <p:blipFill rotWithShape="1">
          <a:blip r:embed="rId3">
            <a:extLst>
              <a:ext uri="{28A0092B-C50C-407E-A947-70E740481C1C}">
                <a14:useLocalDpi xmlns:a14="http://schemas.microsoft.com/office/drawing/2010/main" val="0"/>
              </a:ext>
            </a:extLst>
          </a:blip>
          <a:srcRect l="6984" t="19131" r="5326" b="20296"/>
          <a:stretch/>
        </p:blipFill>
        <p:spPr>
          <a:xfrm>
            <a:off x="8924079" y="6136987"/>
            <a:ext cx="2986269" cy="536950"/>
          </a:xfrm>
          <a:prstGeom prst="rect">
            <a:avLst/>
          </a:prstGeom>
        </p:spPr>
      </p:pic>
    </p:spTree>
    <p:extLst>
      <p:ext uri="{BB962C8B-B14F-4D97-AF65-F5344CB8AC3E}">
        <p14:creationId xmlns:p14="http://schemas.microsoft.com/office/powerpoint/2010/main" val="99989096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Section Header">
    <p:bg>
      <p:bgPr>
        <a:solidFill>
          <a:schemeClr val="bg1"/>
        </a:solidFill>
        <a:effectLst/>
      </p:bgPr>
    </p:bg>
    <p:spTree>
      <p:nvGrpSpPr>
        <p:cNvPr id="1" name=""/>
        <p:cNvGrpSpPr/>
        <p:nvPr/>
      </p:nvGrpSpPr>
      <p:grpSpPr>
        <a:xfrm>
          <a:off x="0" y="0"/>
          <a:ext cx="0" cy="0"/>
          <a:chOff x="0" y="0"/>
          <a:chExt cx="0" cy="0"/>
        </a:xfrm>
      </p:grpSpPr>
      <p:sp>
        <p:nvSpPr>
          <p:cNvPr id="4" name="Rectangle 3"/>
          <p:cNvSpPr/>
          <p:nvPr userDrawn="1"/>
        </p:nvSpPr>
        <p:spPr>
          <a:xfrm>
            <a:off x="-25400" y="-139700"/>
            <a:ext cx="12217400" cy="61214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12"/>
          <p:cNvPicPr>
            <a:picLocks noChangeAspect="1"/>
          </p:cNvPicPr>
          <p:nvPr userDrawn="1"/>
        </p:nvPicPr>
        <p:blipFill rotWithShape="1">
          <a:blip r:embed="rId2">
            <a:alphaModFix amt="12000"/>
            <a:extLst>
              <a:ext uri="{28A0092B-C50C-407E-A947-70E740481C1C}">
                <a14:useLocalDpi xmlns:a14="http://schemas.microsoft.com/office/drawing/2010/main" val="0"/>
              </a:ext>
            </a:extLst>
          </a:blip>
          <a:srcRect r="-1221"/>
          <a:stretch/>
        </p:blipFill>
        <p:spPr>
          <a:xfrm>
            <a:off x="-139700" y="509089"/>
            <a:ext cx="12915900" cy="3901148"/>
          </a:xfrm>
          <a:prstGeom prst="rect">
            <a:avLst/>
          </a:prstGeom>
        </p:spPr>
      </p:pic>
      <p:sp>
        <p:nvSpPr>
          <p:cNvPr id="2" name="Title 1"/>
          <p:cNvSpPr>
            <a:spLocks noGrp="1"/>
          </p:cNvSpPr>
          <p:nvPr>
            <p:ph type="title"/>
          </p:nvPr>
        </p:nvSpPr>
        <p:spPr>
          <a:xfrm>
            <a:off x="701221" y="2157549"/>
            <a:ext cx="11147879" cy="2337434"/>
          </a:xfrm>
        </p:spPr>
        <p:txBody>
          <a:bodyPr anchor="b">
            <a:normAutofit/>
          </a:bodyPr>
          <a:lstStyle>
            <a:lvl1pPr>
              <a:defRPr sz="4800">
                <a:solidFill>
                  <a:schemeClr val="bg1"/>
                </a:solidFill>
              </a:defRPr>
            </a:lvl1pPr>
          </a:lstStyle>
          <a:p>
            <a:r>
              <a:rPr lang="en-US"/>
              <a:t>Click to edit Master title style</a:t>
            </a:r>
          </a:p>
        </p:txBody>
      </p:sp>
      <p:sp>
        <p:nvSpPr>
          <p:cNvPr id="3" name="Text Placeholder 2"/>
          <p:cNvSpPr>
            <a:spLocks noGrp="1"/>
          </p:cNvSpPr>
          <p:nvPr>
            <p:ph type="body" idx="1"/>
          </p:nvPr>
        </p:nvSpPr>
        <p:spPr>
          <a:xfrm>
            <a:off x="701221" y="4494983"/>
            <a:ext cx="11147879" cy="1500187"/>
          </a:xfrm>
        </p:spPr>
        <p:txBody>
          <a:bodyPr/>
          <a:lstStyle>
            <a:lvl1pPr marL="0" indent="0">
              <a:buNone/>
              <a:defRPr sz="24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pic>
        <p:nvPicPr>
          <p:cNvPr id="12" name="Picture 11"/>
          <p:cNvPicPr>
            <a:picLocks noChangeAspect="1"/>
          </p:cNvPicPr>
          <p:nvPr userDrawn="1"/>
        </p:nvPicPr>
        <p:blipFill rotWithShape="1">
          <a:blip r:embed="rId3">
            <a:extLst>
              <a:ext uri="{28A0092B-C50C-407E-A947-70E740481C1C}">
                <a14:useLocalDpi xmlns:a14="http://schemas.microsoft.com/office/drawing/2010/main" val="0"/>
              </a:ext>
            </a:extLst>
          </a:blip>
          <a:srcRect l="6984" t="19131" r="5326" b="20296"/>
          <a:stretch/>
        </p:blipFill>
        <p:spPr>
          <a:xfrm>
            <a:off x="8924079" y="6136987"/>
            <a:ext cx="2986269" cy="536950"/>
          </a:xfrm>
          <a:prstGeom prst="rect">
            <a:avLst/>
          </a:prstGeom>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_Section Header">
    <p:bg>
      <p:bgPr>
        <a:solidFill>
          <a:schemeClr val="bg1"/>
        </a:solidFill>
        <a:effectLst/>
      </p:bgPr>
    </p:bg>
    <p:spTree>
      <p:nvGrpSpPr>
        <p:cNvPr id="1" name=""/>
        <p:cNvGrpSpPr/>
        <p:nvPr/>
      </p:nvGrpSpPr>
      <p:grpSpPr>
        <a:xfrm>
          <a:off x="0" y="0"/>
          <a:ext cx="0" cy="0"/>
          <a:chOff x="0" y="0"/>
          <a:chExt cx="0" cy="0"/>
        </a:xfrm>
      </p:grpSpPr>
      <p:sp>
        <p:nvSpPr>
          <p:cNvPr id="4" name="Rectangle 3"/>
          <p:cNvSpPr/>
          <p:nvPr userDrawn="1"/>
        </p:nvSpPr>
        <p:spPr>
          <a:xfrm>
            <a:off x="-25400" y="-139700"/>
            <a:ext cx="12217400" cy="61214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12"/>
          <p:cNvPicPr>
            <a:picLocks noChangeAspect="1"/>
          </p:cNvPicPr>
          <p:nvPr userDrawn="1"/>
        </p:nvPicPr>
        <p:blipFill rotWithShape="1">
          <a:blip r:embed="rId2">
            <a:alphaModFix amt="9000"/>
            <a:extLst>
              <a:ext uri="{28A0092B-C50C-407E-A947-70E740481C1C}">
                <a14:useLocalDpi xmlns:a14="http://schemas.microsoft.com/office/drawing/2010/main" val="0"/>
              </a:ext>
            </a:extLst>
          </a:blip>
          <a:srcRect r="-1221"/>
          <a:stretch/>
        </p:blipFill>
        <p:spPr>
          <a:xfrm>
            <a:off x="-139700" y="509089"/>
            <a:ext cx="12915900" cy="3901148"/>
          </a:xfrm>
          <a:prstGeom prst="rect">
            <a:avLst/>
          </a:prstGeom>
        </p:spPr>
      </p:pic>
      <p:sp>
        <p:nvSpPr>
          <p:cNvPr id="2" name="Title 1"/>
          <p:cNvSpPr>
            <a:spLocks noGrp="1"/>
          </p:cNvSpPr>
          <p:nvPr>
            <p:ph type="title"/>
          </p:nvPr>
        </p:nvSpPr>
        <p:spPr>
          <a:xfrm>
            <a:off x="701221" y="2157549"/>
            <a:ext cx="11185979" cy="2337434"/>
          </a:xfrm>
        </p:spPr>
        <p:txBody>
          <a:bodyPr anchor="b">
            <a:normAutofit/>
          </a:bodyPr>
          <a:lstStyle>
            <a:lvl1pPr>
              <a:defRPr sz="4800">
                <a:solidFill>
                  <a:schemeClr val="bg1"/>
                </a:solidFill>
              </a:defRPr>
            </a:lvl1pPr>
          </a:lstStyle>
          <a:p>
            <a:r>
              <a:rPr lang="en-US"/>
              <a:t>Click to edit Master title style</a:t>
            </a:r>
          </a:p>
        </p:txBody>
      </p:sp>
      <p:sp>
        <p:nvSpPr>
          <p:cNvPr id="3" name="Text Placeholder 2"/>
          <p:cNvSpPr>
            <a:spLocks noGrp="1"/>
          </p:cNvSpPr>
          <p:nvPr>
            <p:ph type="body" idx="1"/>
          </p:nvPr>
        </p:nvSpPr>
        <p:spPr>
          <a:xfrm>
            <a:off x="701221" y="4494983"/>
            <a:ext cx="11185979" cy="1500187"/>
          </a:xfrm>
        </p:spPr>
        <p:txBody>
          <a:bodyPr/>
          <a:lstStyle>
            <a:lvl1pPr marL="0" indent="0">
              <a:buNone/>
              <a:defRPr sz="24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pic>
        <p:nvPicPr>
          <p:cNvPr id="12" name="Picture 11"/>
          <p:cNvPicPr>
            <a:picLocks noChangeAspect="1"/>
          </p:cNvPicPr>
          <p:nvPr userDrawn="1"/>
        </p:nvPicPr>
        <p:blipFill rotWithShape="1">
          <a:blip r:embed="rId3">
            <a:extLst>
              <a:ext uri="{28A0092B-C50C-407E-A947-70E740481C1C}">
                <a14:useLocalDpi xmlns:a14="http://schemas.microsoft.com/office/drawing/2010/main" val="0"/>
              </a:ext>
            </a:extLst>
          </a:blip>
          <a:srcRect l="6984" t="19131" r="5326" b="20296"/>
          <a:stretch/>
        </p:blipFill>
        <p:spPr>
          <a:xfrm>
            <a:off x="8924079" y="6136987"/>
            <a:ext cx="2986269" cy="536950"/>
          </a:xfrm>
          <a:prstGeom prst="rect">
            <a:avLst/>
          </a:prstGeom>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3_Section Header">
    <p:bg>
      <p:bgPr>
        <a:solidFill>
          <a:schemeClr val="bg1"/>
        </a:solidFill>
        <a:effectLst/>
      </p:bgPr>
    </p:bg>
    <p:spTree>
      <p:nvGrpSpPr>
        <p:cNvPr id="1" name=""/>
        <p:cNvGrpSpPr/>
        <p:nvPr/>
      </p:nvGrpSpPr>
      <p:grpSpPr>
        <a:xfrm>
          <a:off x="0" y="0"/>
          <a:ext cx="0" cy="0"/>
          <a:chOff x="0" y="0"/>
          <a:chExt cx="0" cy="0"/>
        </a:xfrm>
      </p:grpSpPr>
      <p:sp>
        <p:nvSpPr>
          <p:cNvPr id="4" name="Rectangle 3"/>
          <p:cNvSpPr/>
          <p:nvPr userDrawn="1"/>
        </p:nvSpPr>
        <p:spPr>
          <a:xfrm>
            <a:off x="-25400" y="-139700"/>
            <a:ext cx="12217400" cy="61214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12"/>
          <p:cNvPicPr>
            <a:picLocks noChangeAspect="1"/>
          </p:cNvPicPr>
          <p:nvPr userDrawn="1"/>
        </p:nvPicPr>
        <p:blipFill rotWithShape="1">
          <a:blip r:embed="rId2">
            <a:alphaModFix amt="18000"/>
            <a:extLst>
              <a:ext uri="{28A0092B-C50C-407E-A947-70E740481C1C}">
                <a14:useLocalDpi xmlns:a14="http://schemas.microsoft.com/office/drawing/2010/main" val="0"/>
              </a:ext>
            </a:extLst>
          </a:blip>
          <a:srcRect r="-1221"/>
          <a:stretch/>
        </p:blipFill>
        <p:spPr>
          <a:xfrm>
            <a:off x="-139700" y="509089"/>
            <a:ext cx="12915900" cy="3901148"/>
          </a:xfrm>
          <a:prstGeom prst="rect">
            <a:avLst/>
          </a:prstGeom>
        </p:spPr>
      </p:pic>
      <p:sp>
        <p:nvSpPr>
          <p:cNvPr id="2" name="Title 1"/>
          <p:cNvSpPr>
            <a:spLocks noGrp="1"/>
          </p:cNvSpPr>
          <p:nvPr>
            <p:ph type="title"/>
          </p:nvPr>
        </p:nvSpPr>
        <p:spPr>
          <a:xfrm>
            <a:off x="701221" y="2157549"/>
            <a:ext cx="11173279" cy="2337434"/>
          </a:xfrm>
        </p:spPr>
        <p:txBody>
          <a:bodyPr anchor="b">
            <a:normAutofit/>
          </a:bodyPr>
          <a:lstStyle>
            <a:lvl1pPr>
              <a:defRPr sz="4800">
                <a:solidFill>
                  <a:schemeClr val="bg1"/>
                </a:solidFill>
              </a:defRPr>
            </a:lvl1pPr>
          </a:lstStyle>
          <a:p>
            <a:r>
              <a:rPr lang="en-US"/>
              <a:t>Click to edit Master title style</a:t>
            </a:r>
          </a:p>
        </p:txBody>
      </p:sp>
      <p:sp>
        <p:nvSpPr>
          <p:cNvPr id="3" name="Text Placeholder 2"/>
          <p:cNvSpPr>
            <a:spLocks noGrp="1"/>
          </p:cNvSpPr>
          <p:nvPr>
            <p:ph type="body" idx="1"/>
          </p:nvPr>
        </p:nvSpPr>
        <p:spPr>
          <a:xfrm>
            <a:off x="701221" y="4494983"/>
            <a:ext cx="11173279" cy="1500187"/>
          </a:xfrm>
        </p:spPr>
        <p:txBody>
          <a:bodyPr/>
          <a:lstStyle>
            <a:lvl1pPr marL="0" indent="0">
              <a:buNone/>
              <a:defRPr sz="24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pic>
        <p:nvPicPr>
          <p:cNvPr id="12" name="Picture 11"/>
          <p:cNvPicPr>
            <a:picLocks noChangeAspect="1"/>
          </p:cNvPicPr>
          <p:nvPr userDrawn="1"/>
        </p:nvPicPr>
        <p:blipFill rotWithShape="1">
          <a:blip r:embed="rId3">
            <a:extLst>
              <a:ext uri="{28A0092B-C50C-407E-A947-70E740481C1C}">
                <a14:useLocalDpi xmlns:a14="http://schemas.microsoft.com/office/drawing/2010/main" val="0"/>
              </a:ext>
            </a:extLst>
          </a:blip>
          <a:srcRect l="6984" t="19131" r="5326" b="20296"/>
          <a:stretch/>
        </p:blipFill>
        <p:spPr>
          <a:xfrm>
            <a:off x="8924079" y="6136987"/>
            <a:ext cx="2986269" cy="536950"/>
          </a:xfrm>
          <a:prstGeom prst="rect">
            <a:avLst/>
          </a:prstGeom>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465666" y="1989862"/>
            <a:ext cx="11307234" cy="4054785"/>
          </a:xfrm>
        </p:spPr>
        <p:txBody>
          <a:bodyPr>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Slide Number Placeholder 3"/>
          <p:cNvSpPr>
            <a:spLocks noGrp="1"/>
          </p:cNvSpPr>
          <p:nvPr>
            <p:ph type="sldNum" sz="quarter" idx="4"/>
          </p:nvPr>
        </p:nvSpPr>
        <p:spPr>
          <a:xfrm>
            <a:off x="465666"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BB69291-A384-1346-A27A-D0A1C91B6C32}" type="slidenum">
              <a:rPr lang="en-US" smtClean="0"/>
              <a:pPr/>
              <a:t>‹#›</a:t>
            </a:fld>
            <a:endParaRPr lang="en-US"/>
          </a:p>
        </p:txBody>
      </p:sp>
      <p:pic>
        <p:nvPicPr>
          <p:cNvPr id="15" name="Picture 14"/>
          <p:cNvPicPr>
            <a:picLocks noChangeAspect="1"/>
          </p:cNvPicPr>
          <p:nvPr userDrawn="1"/>
        </p:nvPicPr>
        <p:blipFill rotWithShape="1">
          <a:blip r:embed="rId2">
            <a:extLst>
              <a:ext uri="{28A0092B-C50C-407E-A947-70E740481C1C}">
                <a14:useLocalDpi xmlns:a14="http://schemas.microsoft.com/office/drawing/2010/main" val="0"/>
              </a:ext>
            </a:extLst>
          </a:blip>
          <a:srcRect b="-4258"/>
          <a:stretch/>
        </p:blipFill>
        <p:spPr>
          <a:xfrm>
            <a:off x="465666" y="328042"/>
            <a:ext cx="2044700" cy="1351825"/>
          </a:xfrm>
          <a:prstGeom prst="rect">
            <a:avLst/>
          </a:prstGeom>
        </p:spPr>
      </p:pic>
      <p:sp>
        <p:nvSpPr>
          <p:cNvPr id="16" name="Title 1"/>
          <p:cNvSpPr>
            <a:spLocks noGrp="1"/>
          </p:cNvSpPr>
          <p:nvPr>
            <p:ph type="title"/>
          </p:nvPr>
        </p:nvSpPr>
        <p:spPr>
          <a:xfrm>
            <a:off x="2755900" y="493135"/>
            <a:ext cx="8915400" cy="1151075"/>
          </a:xfrm>
        </p:spPr>
        <p:txBody>
          <a:bodyPr anchor="b"/>
          <a:lstStyle>
            <a:lvl1pPr>
              <a:defRPr>
                <a:solidFill>
                  <a:schemeClr val="accent5"/>
                </a:solidFill>
              </a:defRPr>
            </a:lvl1pPr>
          </a:lstStyle>
          <a:p>
            <a:endParaRPr lang="en-US"/>
          </a:p>
        </p:txBody>
      </p:sp>
      <p:cxnSp>
        <p:nvCxnSpPr>
          <p:cNvPr id="17" name="Straight Connector 16"/>
          <p:cNvCxnSpPr/>
          <p:nvPr userDrawn="1"/>
        </p:nvCxnSpPr>
        <p:spPr>
          <a:xfrm flipV="1">
            <a:off x="2882900" y="1580711"/>
            <a:ext cx="8890000" cy="30820"/>
          </a:xfrm>
          <a:prstGeom prst="line">
            <a:avLst/>
          </a:prstGeom>
          <a:ln>
            <a:solidFill>
              <a:schemeClr val="accent5"/>
            </a:solidFill>
          </a:ln>
        </p:spPr>
        <p:style>
          <a:lnRef idx="1">
            <a:schemeClr val="accent1"/>
          </a:lnRef>
          <a:fillRef idx="0">
            <a:schemeClr val="accent1"/>
          </a:fillRef>
          <a:effectRef idx="0">
            <a:schemeClr val="accent1"/>
          </a:effectRef>
          <a:fontRef idx="minor">
            <a:schemeClr val="tx1"/>
          </a:fontRef>
        </p:style>
      </p:cxnSp>
      <p:pic>
        <p:nvPicPr>
          <p:cNvPr id="11" name="Picture 10"/>
          <p:cNvPicPr>
            <a:picLocks noChangeAspect="1"/>
          </p:cNvPicPr>
          <p:nvPr userDrawn="1"/>
        </p:nvPicPr>
        <p:blipFill rotWithShape="1">
          <a:blip r:embed="rId3">
            <a:extLst>
              <a:ext uri="{28A0092B-C50C-407E-A947-70E740481C1C}">
                <a14:useLocalDpi xmlns:a14="http://schemas.microsoft.com/office/drawing/2010/main" val="0"/>
              </a:ext>
            </a:extLst>
          </a:blip>
          <a:srcRect l="6984" t="19131" r="5326" b="20296"/>
          <a:stretch/>
        </p:blipFill>
        <p:spPr>
          <a:xfrm>
            <a:off x="8924079" y="6148562"/>
            <a:ext cx="2986269" cy="536950"/>
          </a:xfrm>
          <a:prstGeom prst="rect">
            <a:avLst/>
          </a:prstGeom>
        </p:spPr>
      </p:pic>
    </p:spTree>
    <p:extLst>
      <p:ext uri="{BB962C8B-B14F-4D97-AF65-F5344CB8AC3E}">
        <p14:creationId xmlns:p14="http://schemas.microsoft.com/office/powerpoint/2010/main" val="21395177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pic>
        <p:nvPicPr>
          <p:cNvPr id="6" name="Picture 5"/>
          <p:cNvPicPr>
            <a:picLocks noChangeAspect="1"/>
          </p:cNvPicPr>
          <p:nvPr userDrawn="1"/>
        </p:nvPicPr>
        <p:blipFill rotWithShape="1">
          <a:blip r:embed="rId2">
            <a:extLst>
              <a:ext uri="{28A0092B-C50C-407E-A947-70E740481C1C}">
                <a14:useLocalDpi xmlns:a14="http://schemas.microsoft.com/office/drawing/2010/main" val="0"/>
              </a:ext>
            </a:extLst>
          </a:blip>
          <a:srcRect b="-4258"/>
          <a:stretch/>
        </p:blipFill>
        <p:spPr>
          <a:xfrm>
            <a:off x="465666" y="328042"/>
            <a:ext cx="2044700" cy="1351825"/>
          </a:xfrm>
          <a:prstGeom prst="rect">
            <a:avLst/>
          </a:prstGeom>
        </p:spPr>
      </p:pic>
      <p:sp>
        <p:nvSpPr>
          <p:cNvPr id="9" name="Content Placeholder 2"/>
          <p:cNvSpPr>
            <a:spLocks noGrp="1"/>
          </p:cNvSpPr>
          <p:nvPr>
            <p:ph sz="half" idx="1"/>
          </p:nvPr>
        </p:nvSpPr>
        <p:spPr>
          <a:xfrm>
            <a:off x="465666" y="1825625"/>
            <a:ext cx="5181600" cy="4351338"/>
          </a:xfrm>
        </p:spPr>
        <p:txBody>
          <a:bodyPr>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Content Placeholder 3"/>
          <p:cNvSpPr>
            <a:spLocks noGrp="1"/>
          </p:cNvSpPr>
          <p:nvPr>
            <p:ph sz="half" idx="2"/>
          </p:nvPr>
        </p:nvSpPr>
        <p:spPr>
          <a:xfrm>
            <a:off x="5799666" y="1825625"/>
            <a:ext cx="5181600" cy="4351338"/>
          </a:xfrm>
        </p:spPr>
        <p:txBody>
          <a:bodyPr>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Slide Number Placeholder 3"/>
          <p:cNvSpPr>
            <a:spLocks noGrp="1"/>
          </p:cNvSpPr>
          <p:nvPr>
            <p:ph type="sldNum" sz="quarter" idx="4"/>
          </p:nvPr>
        </p:nvSpPr>
        <p:spPr>
          <a:xfrm>
            <a:off x="465666"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BB69291-A384-1346-A27A-D0A1C91B6C32}" type="slidenum">
              <a:rPr lang="en-US" smtClean="0"/>
              <a:pPr/>
              <a:t>‹#›</a:t>
            </a:fld>
            <a:endParaRPr lang="en-US"/>
          </a:p>
        </p:txBody>
      </p:sp>
      <p:sp>
        <p:nvSpPr>
          <p:cNvPr id="14" name="Title 1"/>
          <p:cNvSpPr>
            <a:spLocks noGrp="1"/>
          </p:cNvSpPr>
          <p:nvPr>
            <p:ph type="title"/>
          </p:nvPr>
        </p:nvSpPr>
        <p:spPr>
          <a:xfrm>
            <a:off x="2755900" y="493135"/>
            <a:ext cx="8915400" cy="1151075"/>
          </a:xfrm>
        </p:spPr>
        <p:txBody>
          <a:bodyPr anchor="b"/>
          <a:lstStyle>
            <a:lvl1pPr>
              <a:defRPr>
                <a:solidFill>
                  <a:schemeClr val="accent5"/>
                </a:solidFill>
              </a:defRPr>
            </a:lvl1pPr>
          </a:lstStyle>
          <a:p>
            <a:endParaRPr lang="en-US"/>
          </a:p>
        </p:txBody>
      </p:sp>
      <p:cxnSp>
        <p:nvCxnSpPr>
          <p:cNvPr id="15" name="Straight Connector 14"/>
          <p:cNvCxnSpPr/>
          <p:nvPr userDrawn="1"/>
        </p:nvCxnSpPr>
        <p:spPr>
          <a:xfrm flipV="1">
            <a:off x="2882900" y="1580711"/>
            <a:ext cx="8890000" cy="30820"/>
          </a:xfrm>
          <a:prstGeom prst="line">
            <a:avLst/>
          </a:prstGeom>
          <a:ln>
            <a:solidFill>
              <a:schemeClr val="accent5"/>
            </a:solidFill>
          </a:ln>
        </p:spPr>
        <p:style>
          <a:lnRef idx="1">
            <a:schemeClr val="accent1"/>
          </a:lnRef>
          <a:fillRef idx="0">
            <a:schemeClr val="accent1"/>
          </a:fillRef>
          <a:effectRef idx="0">
            <a:schemeClr val="accent1"/>
          </a:effectRef>
          <a:fontRef idx="minor">
            <a:schemeClr val="tx1"/>
          </a:fontRef>
        </p:style>
      </p:cxnSp>
      <p:pic>
        <p:nvPicPr>
          <p:cNvPr id="16" name="Picture 15"/>
          <p:cNvPicPr>
            <a:picLocks noChangeAspect="1"/>
          </p:cNvPicPr>
          <p:nvPr userDrawn="1"/>
        </p:nvPicPr>
        <p:blipFill rotWithShape="1">
          <a:blip r:embed="rId3">
            <a:extLst>
              <a:ext uri="{28A0092B-C50C-407E-A947-70E740481C1C}">
                <a14:useLocalDpi xmlns:a14="http://schemas.microsoft.com/office/drawing/2010/main" val="0"/>
              </a:ext>
            </a:extLst>
          </a:blip>
          <a:srcRect l="6984" t="19131" r="5326" b="20296"/>
          <a:stretch/>
        </p:blipFill>
        <p:spPr>
          <a:xfrm>
            <a:off x="8924079" y="6148562"/>
            <a:ext cx="2986269" cy="536950"/>
          </a:xfrm>
          <a:prstGeom prst="rect">
            <a:avLst/>
          </a:prstGeom>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3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465666" y="1989862"/>
            <a:ext cx="10888133" cy="4054785"/>
          </a:xfrm>
        </p:spPr>
        <p:txBody>
          <a:bodyPr>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6" name="Picture 5"/>
          <p:cNvPicPr>
            <a:picLocks noChangeAspect="1"/>
          </p:cNvPicPr>
          <p:nvPr userDrawn="1"/>
        </p:nvPicPr>
        <p:blipFill rotWithShape="1">
          <a:blip r:embed="rId2">
            <a:extLst>
              <a:ext uri="{28A0092B-C50C-407E-A947-70E740481C1C}">
                <a14:useLocalDpi xmlns:a14="http://schemas.microsoft.com/office/drawing/2010/main" val="0"/>
              </a:ext>
            </a:extLst>
          </a:blip>
          <a:srcRect b="-4258"/>
          <a:stretch/>
        </p:blipFill>
        <p:spPr>
          <a:xfrm>
            <a:off x="465666" y="328042"/>
            <a:ext cx="2044700" cy="1351825"/>
          </a:xfrm>
          <a:prstGeom prst="rect">
            <a:avLst/>
          </a:prstGeom>
        </p:spPr>
      </p:pic>
      <p:sp>
        <p:nvSpPr>
          <p:cNvPr id="9" name="Slide Number Placeholder 3"/>
          <p:cNvSpPr>
            <a:spLocks noGrp="1"/>
          </p:cNvSpPr>
          <p:nvPr>
            <p:ph type="sldNum" sz="quarter" idx="4"/>
          </p:nvPr>
        </p:nvSpPr>
        <p:spPr>
          <a:xfrm>
            <a:off x="465666"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BB69291-A384-1346-A27A-D0A1C91B6C32}" type="slidenum">
              <a:rPr lang="en-US" smtClean="0"/>
              <a:pPr/>
              <a:t>‹#›</a:t>
            </a:fld>
            <a:endParaRPr lang="en-US"/>
          </a:p>
        </p:txBody>
      </p:sp>
      <p:sp>
        <p:nvSpPr>
          <p:cNvPr id="11" name="Title 1"/>
          <p:cNvSpPr>
            <a:spLocks noGrp="1"/>
          </p:cNvSpPr>
          <p:nvPr>
            <p:ph type="title"/>
          </p:nvPr>
        </p:nvSpPr>
        <p:spPr>
          <a:xfrm>
            <a:off x="2755900" y="493135"/>
            <a:ext cx="8915400" cy="1151075"/>
          </a:xfrm>
        </p:spPr>
        <p:txBody>
          <a:bodyPr anchor="b"/>
          <a:lstStyle>
            <a:lvl1pPr>
              <a:defRPr>
                <a:solidFill>
                  <a:schemeClr val="accent5"/>
                </a:solidFill>
              </a:defRPr>
            </a:lvl1pPr>
          </a:lstStyle>
          <a:p>
            <a:endParaRPr lang="en-US"/>
          </a:p>
        </p:txBody>
      </p:sp>
      <p:cxnSp>
        <p:nvCxnSpPr>
          <p:cNvPr id="13" name="Straight Connector 12"/>
          <p:cNvCxnSpPr/>
          <p:nvPr userDrawn="1"/>
        </p:nvCxnSpPr>
        <p:spPr>
          <a:xfrm flipV="1">
            <a:off x="2882900" y="1580711"/>
            <a:ext cx="8890000" cy="30820"/>
          </a:xfrm>
          <a:prstGeom prst="line">
            <a:avLst/>
          </a:prstGeom>
          <a:ln>
            <a:solidFill>
              <a:schemeClr val="accent5"/>
            </a:solidFill>
          </a:ln>
        </p:spPr>
        <p:style>
          <a:lnRef idx="1">
            <a:schemeClr val="accent1"/>
          </a:lnRef>
          <a:fillRef idx="0">
            <a:schemeClr val="accent1"/>
          </a:fillRef>
          <a:effectRef idx="0">
            <a:schemeClr val="accent1"/>
          </a:effectRef>
          <a:fontRef idx="minor">
            <a:schemeClr val="tx1"/>
          </a:fontRef>
        </p:style>
      </p:cxnSp>
      <p:pic>
        <p:nvPicPr>
          <p:cNvPr id="14" name="Picture 13"/>
          <p:cNvPicPr>
            <a:picLocks noChangeAspect="1"/>
          </p:cNvPicPr>
          <p:nvPr userDrawn="1"/>
        </p:nvPicPr>
        <p:blipFill rotWithShape="1">
          <a:blip r:embed="rId3">
            <a:extLst>
              <a:ext uri="{28A0092B-C50C-407E-A947-70E740481C1C}">
                <a14:useLocalDpi xmlns:a14="http://schemas.microsoft.com/office/drawing/2010/main" val="0"/>
              </a:ext>
            </a:extLst>
          </a:blip>
          <a:srcRect l="6984" t="19131" r="5326" b="20296"/>
          <a:stretch/>
        </p:blipFill>
        <p:spPr>
          <a:xfrm>
            <a:off x="8924079" y="6136987"/>
            <a:ext cx="2986269" cy="536950"/>
          </a:xfrm>
          <a:prstGeom prst="rect">
            <a:avLst/>
          </a:prstGeom>
        </p:spPr>
      </p:pic>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8_Title and Content">
    <p:spTree>
      <p:nvGrpSpPr>
        <p:cNvPr id="1" name=""/>
        <p:cNvGrpSpPr/>
        <p:nvPr/>
      </p:nvGrpSpPr>
      <p:grpSpPr>
        <a:xfrm>
          <a:off x="0" y="0"/>
          <a:ext cx="0" cy="0"/>
          <a:chOff x="0" y="0"/>
          <a:chExt cx="0" cy="0"/>
        </a:xfrm>
      </p:grpSpPr>
      <p:sp>
        <p:nvSpPr>
          <p:cNvPr id="10" name="Title 1"/>
          <p:cNvSpPr>
            <a:spLocks noGrp="1"/>
          </p:cNvSpPr>
          <p:nvPr>
            <p:ph type="title"/>
          </p:nvPr>
        </p:nvSpPr>
        <p:spPr>
          <a:xfrm>
            <a:off x="2755900" y="493135"/>
            <a:ext cx="8597899" cy="1151075"/>
          </a:xfrm>
        </p:spPr>
        <p:txBody>
          <a:bodyPr/>
          <a:lstStyle>
            <a:lvl1pPr>
              <a:defRPr>
                <a:solidFill>
                  <a:schemeClr val="accent5"/>
                </a:solidFill>
              </a:defRPr>
            </a:lvl1pPr>
          </a:lstStyle>
          <a:p>
            <a:endParaRPr lang="en-US"/>
          </a:p>
        </p:txBody>
      </p:sp>
      <p:sp>
        <p:nvSpPr>
          <p:cNvPr id="3" name="Chart Placeholder 2"/>
          <p:cNvSpPr>
            <a:spLocks noGrp="1"/>
          </p:cNvSpPr>
          <p:nvPr>
            <p:ph type="chart" sz="quarter" idx="14"/>
          </p:nvPr>
        </p:nvSpPr>
        <p:spPr>
          <a:xfrm>
            <a:off x="482600" y="1955800"/>
            <a:ext cx="10871200" cy="3492500"/>
          </a:xfrm>
          <a:solidFill>
            <a:schemeClr val="bg2"/>
          </a:solidFill>
        </p:spPr>
        <p:txBody>
          <a:bodyPr anchor="ctr"/>
          <a:lstStyle>
            <a:lvl1pPr algn="ctr">
              <a:defRPr/>
            </a:lvl1pPr>
          </a:lstStyle>
          <a:p>
            <a:endParaRPr lang="en-US"/>
          </a:p>
        </p:txBody>
      </p:sp>
      <p:pic>
        <p:nvPicPr>
          <p:cNvPr id="11" name="Picture 10"/>
          <p:cNvPicPr>
            <a:picLocks noChangeAspect="1"/>
          </p:cNvPicPr>
          <p:nvPr userDrawn="1"/>
        </p:nvPicPr>
        <p:blipFill rotWithShape="1">
          <a:blip r:embed="rId2">
            <a:extLst>
              <a:ext uri="{28A0092B-C50C-407E-A947-70E740481C1C}">
                <a14:useLocalDpi xmlns:a14="http://schemas.microsoft.com/office/drawing/2010/main" val="0"/>
              </a:ext>
            </a:extLst>
          </a:blip>
          <a:srcRect b="-4258"/>
          <a:stretch/>
        </p:blipFill>
        <p:spPr>
          <a:xfrm>
            <a:off x="465666" y="328042"/>
            <a:ext cx="2044700" cy="1351825"/>
          </a:xfrm>
          <a:prstGeom prst="rect">
            <a:avLst/>
          </a:prstGeom>
        </p:spPr>
      </p:pic>
      <p:sp>
        <p:nvSpPr>
          <p:cNvPr id="13" name="Slide Number Placeholder 3"/>
          <p:cNvSpPr>
            <a:spLocks noGrp="1"/>
          </p:cNvSpPr>
          <p:nvPr>
            <p:ph type="sldNum" sz="quarter" idx="4"/>
          </p:nvPr>
        </p:nvSpPr>
        <p:spPr>
          <a:xfrm>
            <a:off x="465666"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BB69291-A384-1346-A27A-D0A1C91B6C32}" type="slidenum">
              <a:rPr lang="en-US" smtClean="0"/>
              <a:pPr/>
              <a:t>‹#›</a:t>
            </a:fld>
            <a:endParaRPr lang="en-US"/>
          </a:p>
        </p:txBody>
      </p:sp>
      <p:cxnSp>
        <p:nvCxnSpPr>
          <p:cNvPr id="9" name="Straight Connector 8"/>
          <p:cNvCxnSpPr/>
          <p:nvPr userDrawn="1"/>
        </p:nvCxnSpPr>
        <p:spPr>
          <a:xfrm flipV="1">
            <a:off x="2882900" y="1580711"/>
            <a:ext cx="8890000" cy="30820"/>
          </a:xfrm>
          <a:prstGeom prst="line">
            <a:avLst/>
          </a:prstGeom>
          <a:ln>
            <a:solidFill>
              <a:schemeClr val="accent5"/>
            </a:solidFill>
          </a:ln>
        </p:spPr>
        <p:style>
          <a:lnRef idx="1">
            <a:schemeClr val="accent1"/>
          </a:lnRef>
          <a:fillRef idx="0">
            <a:schemeClr val="accent1"/>
          </a:fillRef>
          <a:effectRef idx="0">
            <a:schemeClr val="accent1"/>
          </a:effectRef>
          <a:fontRef idx="minor">
            <a:schemeClr val="tx1"/>
          </a:fontRef>
        </p:style>
      </p:cxnSp>
      <p:pic>
        <p:nvPicPr>
          <p:cNvPr id="15" name="Picture 14"/>
          <p:cNvPicPr>
            <a:picLocks noChangeAspect="1"/>
          </p:cNvPicPr>
          <p:nvPr userDrawn="1"/>
        </p:nvPicPr>
        <p:blipFill rotWithShape="1">
          <a:blip r:embed="rId3">
            <a:extLst>
              <a:ext uri="{28A0092B-C50C-407E-A947-70E740481C1C}">
                <a14:useLocalDpi xmlns:a14="http://schemas.microsoft.com/office/drawing/2010/main" val="0"/>
              </a:ext>
            </a:extLst>
          </a:blip>
          <a:srcRect l="6984" t="19131" r="5326" b="20296"/>
          <a:stretch/>
        </p:blipFill>
        <p:spPr>
          <a:xfrm>
            <a:off x="8924079" y="6136987"/>
            <a:ext cx="2986269" cy="536950"/>
          </a:xfrm>
          <a:prstGeom prst="rect">
            <a:avLst/>
          </a:prstGeom>
        </p:spPr>
      </p:pic>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Autofit/>
          </a:bodyPr>
          <a:lstStyle/>
          <a:p>
            <a:r>
              <a:rPr lang="en-US"/>
              <a:t>Click to edit Master title style</a:t>
            </a:r>
          </a:p>
        </p:txBody>
      </p:sp>
      <p:sp>
        <p:nvSpPr>
          <p:cNvPr id="3" name="Text Placeholder 2"/>
          <p:cNvSpPr>
            <a:spLocks noGrp="1"/>
          </p:cNvSpPr>
          <p:nvPr>
            <p:ph type="body" idx="1"/>
          </p:nvPr>
        </p:nvSpPr>
        <p:spPr>
          <a:xfrm>
            <a:off x="838200" y="1825625"/>
            <a:ext cx="10515600" cy="4054785"/>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Slide Number Placeholder 3"/>
          <p:cNvSpPr>
            <a:spLocks noGrp="1"/>
          </p:cNvSpPr>
          <p:nvPr>
            <p:ph type="sldNum" sz="quarter" idx="4"/>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BB69291-A384-1346-A27A-D0A1C91B6C32}" type="slidenum">
              <a:rPr lang="en-US" smtClean="0"/>
              <a:pPr/>
              <a:t>‹#›</a:t>
            </a:fld>
            <a:endParaRPr lang="en-US"/>
          </a:p>
        </p:txBody>
      </p:sp>
    </p:spTree>
    <p:extLst>
      <p:ext uri="{BB962C8B-B14F-4D97-AF65-F5344CB8AC3E}">
        <p14:creationId xmlns:p14="http://schemas.microsoft.com/office/powerpoint/2010/main" val="1233805520"/>
      </p:ext>
    </p:extLst>
  </p:cSld>
  <p:clrMap bg1="lt1" tx1="dk1" bg2="lt2" tx2="dk2" accent1="accent1" accent2="accent2" accent3="accent3" accent4="accent4" accent5="accent5" accent6="accent6" hlink="hlink" folHlink="folHlink"/>
  <p:sldLayoutIdLst>
    <p:sldLayoutId id="2147483649" r:id="rId1"/>
    <p:sldLayoutId id="2147483651" r:id="rId2"/>
    <p:sldLayoutId id="2147483668" r:id="rId3"/>
    <p:sldLayoutId id="2147483669" r:id="rId4"/>
    <p:sldLayoutId id="2147483670" r:id="rId5"/>
    <p:sldLayoutId id="2147483650" r:id="rId6"/>
    <p:sldLayoutId id="2147483661" r:id="rId7"/>
    <p:sldLayoutId id="2147483662" r:id="rId8"/>
    <p:sldLayoutId id="2147483667" r:id="rId9"/>
    <p:sldLayoutId id="2147483665" r:id="rId10"/>
    <p:sldLayoutId id="2147483660" r:id="rId11"/>
    <p:sldLayoutId id="2147483663" r:id="rId12"/>
    <p:sldLayoutId id="2147483666" r:id="rId13"/>
    <p:sldLayoutId id="2147483664" r:id="rId14"/>
    <p:sldLayoutId id="2147483672" r:id="rId15"/>
    <p:sldLayoutId id="2147483671" r:id="rId16"/>
  </p:sldLayoutIdLst>
  <p:hf hdr="0" ftr="0" dt="0"/>
  <p:txStyles>
    <p:titleStyle>
      <a:lvl1pPr algn="l" defTabSz="914400" rtl="0" eaLnBrk="1" latinLnBrk="0" hangingPunct="1">
        <a:lnSpc>
          <a:spcPct val="90000"/>
        </a:lnSpc>
        <a:spcBef>
          <a:spcPct val="0"/>
        </a:spcBef>
        <a:buNone/>
        <a:defRPr sz="4400" b="1" i="0" kern="1200">
          <a:solidFill>
            <a:schemeClr val="accent5"/>
          </a:solidFill>
          <a:latin typeface="Arial" charset="0"/>
          <a:ea typeface="Arial" charset="0"/>
          <a:cs typeface="Arial" charset="0"/>
        </a:defRPr>
      </a:lvl1pPr>
    </p:titleStyle>
    <p:bodyStyle>
      <a:lvl1pPr marL="228600" indent="-228600" algn="l" defTabSz="914400" rtl="0" eaLnBrk="1" latinLnBrk="0" hangingPunct="1">
        <a:lnSpc>
          <a:spcPct val="90000"/>
        </a:lnSpc>
        <a:spcBef>
          <a:spcPts val="1000"/>
        </a:spcBef>
        <a:buFont typeface="Arial"/>
        <a:buChar char="•"/>
        <a:defRPr sz="2800" b="0" i="0" kern="1200">
          <a:solidFill>
            <a:schemeClr val="accent5"/>
          </a:solidFill>
          <a:latin typeface="Arial" charset="0"/>
          <a:ea typeface="Arial" charset="0"/>
          <a:cs typeface="Arial" charset="0"/>
        </a:defRPr>
      </a:lvl1pPr>
      <a:lvl2pPr marL="685800" indent="-228600" algn="l" defTabSz="914400" rtl="0" eaLnBrk="1" latinLnBrk="0" hangingPunct="1">
        <a:lnSpc>
          <a:spcPct val="90000"/>
        </a:lnSpc>
        <a:spcBef>
          <a:spcPts val="500"/>
        </a:spcBef>
        <a:buFont typeface="Arial"/>
        <a:buChar char="•"/>
        <a:defRPr sz="2400" b="0" i="0" kern="1200">
          <a:solidFill>
            <a:schemeClr val="accent5"/>
          </a:solidFill>
          <a:latin typeface="Arial" charset="0"/>
          <a:ea typeface="Arial" charset="0"/>
          <a:cs typeface="Arial" charset="0"/>
        </a:defRPr>
      </a:lvl2pPr>
      <a:lvl3pPr marL="1143000" indent="-228600" algn="l" defTabSz="914400" rtl="0" eaLnBrk="1" latinLnBrk="0" hangingPunct="1">
        <a:lnSpc>
          <a:spcPct val="90000"/>
        </a:lnSpc>
        <a:spcBef>
          <a:spcPts val="500"/>
        </a:spcBef>
        <a:buFont typeface="Arial"/>
        <a:buChar char="•"/>
        <a:defRPr sz="2000" b="0" i="0" kern="1200">
          <a:solidFill>
            <a:schemeClr val="accent5"/>
          </a:solidFill>
          <a:latin typeface="Arial" charset="0"/>
          <a:ea typeface="Arial" charset="0"/>
          <a:cs typeface="Arial" charset="0"/>
        </a:defRPr>
      </a:lvl3pPr>
      <a:lvl4pPr marL="1600200" indent="-228600" algn="l" defTabSz="914400" rtl="0" eaLnBrk="1" latinLnBrk="0" hangingPunct="1">
        <a:lnSpc>
          <a:spcPct val="90000"/>
        </a:lnSpc>
        <a:spcBef>
          <a:spcPts val="500"/>
        </a:spcBef>
        <a:buFont typeface="Arial"/>
        <a:buChar char="•"/>
        <a:defRPr sz="1800" b="0" i="0" kern="1200">
          <a:solidFill>
            <a:schemeClr val="accent5"/>
          </a:solidFill>
          <a:latin typeface="Arial" charset="0"/>
          <a:ea typeface="Arial" charset="0"/>
          <a:cs typeface="Arial" charset="0"/>
        </a:defRPr>
      </a:lvl4pPr>
      <a:lvl5pPr marL="2057400" indent="-228600" algn="l" defTabSz="914400" rtl="0" eaLnBrk="1" latinLnBrk="0" hangingPunct="1">
        <a:lnSpc>
          <a:spcPct val="90000"/>
        </a:lnSpc>
        <a:spcBef>
          <a:spcPts val="500"/>
        </a:spcBef>
        <a:buFont typeface="Arial"/>
        <a:buChar char="•"/>
        <a:defRPr sz="1800" b="0" i="0" kern="1200">
          <a:solidFill>
            <a:schemeClr val="accent5"/>
          </a:solidFill>
          <a:latin typeface="Arial" charset="0"/>
          <a:ea typeface="Arial" charset="0"/>
          <a:cs typeface="Arial"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6.jpeg"/></Relationships>
</file>

<file path=ppt/slides/_rels/slide10.xml.rels><?xml version="1.0" encoding="UTF-8" standalone="yes"?>
<Relationships xmlns="http://schemas.openxmlformats.org/package/2006/relationships"><Relationship Id="rId3" Type="http://schemas.openxmlformats.org/officeDocument/2006/relationships/hyperlink" Target="https://poconounitedway.org/resource-investment-process/" TargetMode="External"/><Relationship Id="rId2" Type="http://schemas.openxmlformats.org/officeDocument/2006/relationships/notesSlide" Target="../notesSlides/notesSlide10.xml"/><Relationship Id="rId1" Type="http://schemas.openxmlformats.org/officeDocument/2006/relationships/slideLayout" Target="../slideLayouts/slideLayout1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1.xml"/></Relationships>
</file>

<file path=ppt/slides/_rels/slide13.xml.rels><?xml version="1.0" encoding="UTF-8" standalone="yes"?>
<Relationships xmlns="http://schemas.openxmlformats.org/package/2006/relationships"><Relationship Id="rId3" Type="http://schemas.openxmlformats.org/officeDocument/2006/relationships/hyperlink" Target="http://agency.e-cimpact.com/login.aspx?org=40570U" TargetMode="External"/><Relationship Id="rId2" Type="http://schemas.openxmlformats.org/officeDocument/2006/relationships/notesSlide" Target="../notesSlides/notesSlide13.xml"/><Relationship Id="rId1" Type="http://schemas.openxmlformats.org/officeDocument/2006/relationships/slideLayout" Target="../slideLayouts/slideLayout11.xml"/><Relationship Id="rId4" Type="http://schemas.openxmlformats.org/officeDocument/2006/relationships/image" Target="../media/image15.png"/></Relationships>
</file>

<file path=ppt/slides/_rels/slide14.xml.rels><?xml version="1.0" encoding="UTF-8" standalone="yes"?>
<Relationships xmlns="http://schemas.openxmlformats.org/package/2006/relationships"><Relationship Id="rId3" Type="http://schemas.openxmlformats.org/officeDocument/2006/relationships/hyperlink" Target="https://poconounitedway.org/wp-content/uploads/2024/11/e-CImpact-Agency-Training-Manual-2024.pdf" TargetMode="External"/><Relationship Id="rId2" Type="http://schemas.openxmlformats.org/officeDocument/2006/relationships/notesSlide" Target="../notesSlides/notesSlide14.xml"/><Relationship Id="rId1" Type="http://schemas.openxmlformats.org/officeDocument/2006/relationships/slideLayout" Target="../slideLayouts/slideLayout11.xml"/><Relationship Id="rId4" Type="http://schemas.openxmlformats.org/officeDocument/2006/relationships/image" Target="../media/image15.png"/></Relationships>
</file>

<file path=ppt/slides/_rels/slide1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5.xml"/><Relationship Id="rId1" Type="http://schemas.openxmlformats.org/officeDocument/2006/relationships/slideLayout" Target="../slideLayouts/slideLayout11.xml"/><Relationship Id="rId4" Type="http://schemas.openxmlformats.org/officeDocument/2006/relationships/image" Target="../media/image17.pn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1.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1.xml"/></Relationships>
</file>

<file path=ppt/slides/_rels/slide2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0.xml"/><Relationship Id="rId1" Type="http://schemas.openxmlformats.org/officeDocument/2006/relationships/slideLayout" Target="../slideLayouts/slideLayout11.xml"/></Relationships>
</file>

<file path=ppt/slides/_rels/slide2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1.xml"/><Relationship Id="rId1" Type="http://schemas.openxmlformats.org/officeDocument/2006/relationships/slideLayout" Target="../slideLayouts/slideLayout11.xml"/><Relationship Id="rId5" Type="http://schemas.openxmlformats.org/officeDocument/2006/relationships/image" Target="../media/image21.png"/><Relationship Id="rId4" Type="http://schemas.openxmlformats.org/officeDocument/2006/relationships/image" Target="../media/image20.png"/></Relationships>
</file>

<file path=ppt/slides/_rels/slide22.xml.rels><?xml version="1.0" encoding="UTF-8" standalone="yes"?>
<Relationships xmlns="http://schemas.openxmlformats.org/package/2006/relationships"><Relationship Id="rId3" Type="http://schemas.openxmlformats.org/officeDocument/2006/relationships/hyperlink" Target="https://poconounitedway.org/wp-content/uploads/2024/11/Agency-Supporting-Documents-Overview-FY-2025-2026.pdf" TargetMode="External"/><Relationship Id="rId2" Type="http://schemas.openxmlformats.org/officeDocument/2006/relationships/notesSlide" Target="../notesSlides/notesSlide22.xml"/><Relationship Id="rId1" Type="http://schemas.openxmlformats.org/officeDocument/2006/relationships/slideLayout" Target="../slideLayouts/slideLayout11.xml"/></Relationships>
</file>

<file path=ppt/slides/_rels/slide2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3.xml"/><Relationship Id="rId1" Type="http://schemas.openxmlformats.org/officeDocument/2006/relationships/slideLayout" Target="../slideLayouts/slideLayout11.xml"/></Relationships>
</file>

<file path=ppt/slides/_rels/slide24.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24.xml"/><Relationship Id="rId1" Type="http://schemas.openxmlformats.org/officeDocument/2006/relationships/slideLayout" Target="../slideLayouts/slideLayout11.xml"/></Relationships>
</file>

<file path=ppt/slides/_rels/slide25.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5.xml"/><Relationship Id="rId1" Type="http://schemas.openxmlformats.org/officeDocument/2006/relationships/slideLayout" Target="../slideLayouts/slideLayout11.xml"/><Relationship Id="rId4" Type="http://schemas.openxmlformats.org/officeDocument/2006/relationships/image" Target="../media/image25.png"/></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1.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1.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1.xml"/></Relationships>
</file>

<file path=ppt/slides/_rels/slide29.xml.rels><?xml version="1.0" encoding="UTF-8" standalone="yes"?>
<Relationships xmlns="http://schemas.openxmlformats.org/package/2006/relationships"><Relationship Id="rId3" Type="http://schemas.openxmlformats.org/officeDocument/2006/relationships/hyperlink" Target="https://poconounitedway.org/wp-content/uploads/2024/11/StandardOutcomes.pdf" TargetMode="External"/><Relationship Id="rId2" Type="http://schemas.openxmlformats.org/officeDocument/2006/relationships/notesSlide" Target="../notesSlides/notesSlide29.xml"/><Relationship Id="rId1" Type="http://schemas.openxmlformats.org/officeDocument/2006/relationships/slideLayout" Target="../slideLayouts/slideLayout11.xml"/></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11.xml"/><Relationship Id="rId4" Type="http://schemas.openxmlformats.org/officeDocument/2006/relationships/image" Target="../media/image8.svg"/></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1.xml"/></Relationships>
</file>

<file path=ppt/slides/_rels/slide31.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31.xml"/><Relationship Id="rId1" Type="http://schemas.openxmlformats.org/officeDocument/2006/relationships/slideLayout" Target="../slideLayouts/slideLayout11.xml"/></Relationships>
</file>

<file path=ppt/slides/_rels/slide32.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32.xml"/><Relationship Id="rId1" Type="http://schemas.openxmlformats.org/officeDocument/2006/relationships/slideLayout" Target="../slideLayouts/slideLayout11.xml"/></Relationships>
</file>

<file path=ppt/slides/_rels/slide33.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33.xml"/><Relationship Id="rId1" Type="http://schemas.openxmlformats.org/officeDocument/2006/relationships/slideLayout" Target="../slideLayouts/slideLayout11.xml"/><Relationship Id="rId4" Type="http://schemas.openxmlformats.org/officeDocument/2006/relationships/image" Target="../media/image29.png"/></Relationships>
</file>

<file path=ppt/slides/_rels/slide34.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34.xml"/><Relationship Id="rId1" Type="http://schemas.openxmlformats.org/officeDocument/2006/relationships/slideLayout" Target="../slideLayouts/slideLayout11.xml"/><Relationship Id="rId4" Type="http://schemas.openxmlformats.org/officeDocument/2006/relationships/image" Target="../media/image31.png"/></Relationships>
</file>

<file path=ppt/slides/_rels/slide35.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35.xml"/><Relationship Id="rId1" Type="http://schemas.openxmlformats.org/officeDocument/2006/relationships/slideLayout" Target="../slideLayouts/slideLayout11.xml"/><Relationship Id="rId4" Type="http://schemas.openxmlformats.org/officeDocument/2006/relationships/image" Target="../media/image33.png"/></Relationships>
</file>

<file path=ppt/slides/_rels/slide36.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36.xml"/><Relationship Id="rId1" Type="http://schemas.openxmlformats.org/officeDocument/2006/relationships/slideLayout" Target="../slideLayouts/slideLayout11.xml"/><Relationship Id="rId4" Type="http://schemas.openxmlformats.org/officeDocument/2006/relationships/image" Target="../media/image35.png"/></Relationships>
</file>

<file path=ppt/slides/_rels/slide37.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37.xml"/><Relationship Id="rId1" Type="http://schemas.openxmlformats.org/officeDocument/2006/relationships/slideLayout" Target="../slideLayouts/slideLayout11.xml"/></Relationships>
</file>

<file path=ppt/slides/_rels/slide38.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38.xml"/><Relationship Id="rId1" Type="http://schemas.openxmlformats.org/officeDocument/2006/relationships/slideLayout" Target="../slideLayouts/slideLayout11.xml"/></Relationships>
</file>

<file path=ppt/slides/_rels/slide39.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39.xml"/><Relationship Id="rId1" Type="http://schemas.openxmlformats.org/officeDocument/2006/relationships/slideLayout" Target="../slideLayouts/slideLayout11.xml"/><Relationship Id="rId4" Type="http://schemas.openxmlformats.org/officeDocument/2006/relationships/image" Target="../media/image39.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1.xml"/></Relationships>
</file>

<file path=ppt/slides/_rels/slide40.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40.xml"/><Relationship Id="rId1" Type="http://schemas.openxmlformats.org/officeDocument/2006/relationships/slideLayout" Target="../slideLayouts/slideLayout11.xml"/></Relationships>
</file>

<file path=ppt/slides/_rels/slide41.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41.xml"/><Relationship Id="rId1" Type="http://schemas.openxmlformats.org/officeDocument/2006/relationships/slideLayout" Target="../slideLayouts/slideLayout11.xml"/></Relationships>
</file>

<file path=ppt/slides/_rels/slide42.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42.xml"/><Relationship Id="rId1" Type="http://schemas.openxmlformats.org/officeDocument/2006/relationships/slideLayout" Target="../slideLayouts/slideLayout11.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11.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11.xml"/></Relationships>
</file>

<file path=ppt/slides/_rels/slide45.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45.xml"/><Relationship Id="rId1" Type="http://schemas.openxmlformats.org/officeDocument/2006/relationships/slideLayout" Target="../slideLayouts/slideLayout11.xml"/><Relationship Id="rId4" Type="http://schemas.openxmlformats.org/officeDocument/2006/relationships/image" Target="../media/image44.svg"/></Relationships>
</file>

<file path=ppt/slides/_rels/slide46.xml.rels><?xml version="1.0" encoding="UTF-8" standalone="yes"?>
<Relationships xmlns="http://schemas.openxmlformats.org/package/2006/relationships"><Relationship Id="rId3" Type="http://schemas.openxmlformats.org/officeDocument/2006/relationships/hyperlink" Target="mailto:Sarah@PoconoUnitedWay.org" TargetMode="External"/><Relationship Id="rId2" Type="http://schemas.openxmlformats.org/officeDocument/2006/relationships/notesSlide" Target="../notesSlides/notesSlide46.xml"/><Relationship Id="rId1" Type="http://schemas.openxmlformats.org/officeDocument/2006/relationships/slideLayout" Target="../slideLayouts/slideLayout11.xml"/></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xml"/><Relationship Id="rId1" Type="http://schemas.openxmlformats.org/officeDocument/2006/relationships/slideLayout" Target="../slideLayouts/slideLayout11.xml"/><Relationship Id="rId5" Type="http://schemas.openxmlformats.org/officeDocument/2006/relationships/image" Target="../media/image11.png"/><Relationship Id="rId4" Type="http://schemas.openxmlformats.org/officeDocument/2006/relationships/image" Target="../media/image10.png"/></Relationships>
</file>

<file path=ppt/slides/_rels/slide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6.xml"/><Relationship Id="rId1" Type="http://schemas.openxmlformats.org/officeDocument/2006/relationships/slideLayout" Target="../slideLayouts/slideLayout11.xml"/><Relationship Id="rId5" Type="http://schemas.openxmlformats.org/officeDocument/2006/relationships/image" Target="../media/image14.jpeg"/><Relationship Id="rId4" Type="http://schemas.openxmlformats.org/officeDocument/2006/relationships/image" Target="../media/image13.png"/></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7.xml"/><Relationship Id="rId1" Type="http://schemas.openxmlformats.org/officeDocument/2006/relationships/slideLayout" Target="../slideLayouts/slideLayout11.xml"/><Relationship Id="rId4" Type="http://schemas.openxmlformats.org/officeDocument/2006/relationships/image" Target="../media/image10.pn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Placeholder 2">
            <a:extLst>
              <a:ext uri="{FF2B5EF4-FFF2-40B4-BE49-F238E27FC236}">
                <a16:creationId xmlns:a16="http://schemas.microsoft.com/office/drawing/2014/main" id="{8CD809A3-21BD-4429-80A2-093949416ECA}"/>
              </a:ext>
            </a:extLst>
          </p:cNvPr>
          <p:cNvPicPr>
            <a:picLocks noGrp="1" noChangeAspect="1"/>
          </p:cNvPicPr>
          <p:nvPr>
            <p:ph type="pic" sz="quarter" idx="10"/>
          </p:nvPr>
        </p:nvPicPr>
        <p:blipFill rotWithShape="1">
          <a:blip r:embed="rId3"/>
          <a:srcRect t="20787" b="366"/>
          <a:stretch/>
        </p:blipFill>
        <p:spPr>
          <a:xfrm>
            <a:off x="0" y="0"/>
            <a:ext cx="12192000" cy="4586068"/>
          </a:xfrm>
          <a:prstGeom prst="rect">
            <a:avLst/>
          </a:prstGeom>
        </p:spPr>
      </p:pic>
      <p:sp>
        <p:nvSpPr>
          <p:cNvPr id="9" name="Subtitle 8"/>
          <p:cNvSpPr>
            <a:spLocks noGrp="1"/>
          </p:cNvSpPr>
          <p:nvPr>
            <p:ph type="subTitle" idx="1"/>
          </p:nvPr>
        </p:nvSpPr>
        <p:spPr>
          <a:xfrm>
            <a:off x="1765300" y="5353775"/>
            <a:ext cx="9798343" cy="610323"/>
          </a:xfrm>
        </p:spPr>
        <p:txBody>
          <a:bodyPr/>
          <a:lstStyle/>
          <a:p>
            <a:r>
              <a:rPr lang="en-US"/>
              <a:t>Funding Process Meeting</a:t>
            </a:r>
          </a:p>
        </p:txBody>
      </p:sp>
      <p:sp>
        <p:nvSpPr>
          <p:cNvPr id="10" name="Text Placeholder 9"/>
          <p:cNvSpPr>
            <a:spLocks noGrp="1"/>
          </p:cNvSpPr>
          <p:nvPr>
            <p:ph type="body" sz="quarter" idx="11"/>
          </p:nvPr>
        </p:nvSpPr>
        <p:spPr/>
        <p:txBody>
          <a:bodyPr vert="horz" lIns="91440" tIns="45720" rIns="91440" bIns="45720" rtlCol="0" anchor="t">
            <a:noAutofit/>
          </a:bodyPr>
          <a:lstStyle/>
          <a:p>
            <a:r>
              <a:rPr lang="en-US">
                <a:latin typeface="Arial"/>
                <a:cs typeface="Arial"/>
              </a:rPr>
              <a:t>November 13, 2024</a:t>
            </a:r>
            <a:endParaRPr lang="en-US"/>
          </a:p>
        </p:txBody>
      </p:sp>
      <p:pic>
        <p:nvPicPr>
          <p:cNvPr id="2" name="Picture 1" descr="A close-up of hands holding each other&#10;&#10;Description automatically generated">
            <a:extLst>
              <a:ext uri="{FF2B5EF4-FFF2-40B4-BE49-F238E27FC236}">
                <a16:creationId xmlns:a16="http://schemas.microsoft.com/office/drawing/2014/main" id="{20C4EF39-CC2A-BA2E-369B-2CDAF66D50F2}"/>
              </a:ext>
            </a:extLst>
          </p:cNvPr>
          <p:cNvPicPr>
            <a:picLocks noChangeAspect="1"/>
          </p:cNvPicPr>
          <p:nvPr/>
        </p:nvPicPr>
        <p:blipFill>
          <a:blip r:embed="rId4"/>
          <a:stretch>
            <a:fillRect/>
          </a:stretch>
        </p:blipFill>
        <p:spPr>
          <a:xfrm>
            <a:off x="-12491" y="-1441"/>
            <a:ext cx="12204489" cy="4587374"/>
          </a:xfrm>
          <a:prstGeom prst="rect">
            <a:avLst/>
          </a:prstGeom>
        </p:spPr>
      </p:pic>
      <p:pic>
        <p:nvPicPr>
          <p:cNvPr id="7" name="Picture 6"/>
          <p:cNvPicPr>
            <a:picLocks noChangeAspect="1"/>
          </p:cNvPicPr>
          <p:nvPr/>
        </p:nvPicPr>
        <p:blipFill rotWithShape="1">
          <a:blip r:embed="rId5">
            <a:extLst>
              <a:ext uri="{28A0092B-C50C-407E-A947-70E740481C1C}">
                <a14:useLocalDpi xmlns:a14="http://schemas.microsoft.com/office/drawing/2010/main" val="0"/>
              </a:ext>
            </a:extLst>
          </a:blip>
          <a:srcRect/>
          <a:stretch/>
        </p:blipFill>
        <p:spPr>
          <a:xfrm>
            <a:off x="482600" y="4102886"/>
            <a:ext cx="2044700" cy="1327089"/>
          </a:xfrm>
          <a:prstGeom prst="rect">
            <a:avLst/>
          </a:prstGeom>
        </p:spPr>
      </p:pic>
    </p:spTree>
    <p:extLst>
      <p:ext uri="{BB962C8B-B14F-4D97-AF65-F5344CB8AC3E}">
        <p14:creationId xmlns:p14="http://schemas.microsoft.com/office/powerpoint/2010/main" val="149703176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vert="horz" lIns="91440" tIns="45720" rIns="91440" bIns="45720" rtlCol="0" anchor="t">
            <a:noAutofit/>
          </a:bodyPr>
          <a:lstStyle/>
          <a:p>
            <a:r>
              <a:rPr lang="en-US">
                <a:latin typeface="Arial"/>
                <a:cs typeface="Arial"/>
              </a:rPr>
              <a:t>For FY 2025-2026, any nonprofit serving Monroe County may apply for funding</a:t>
            </a:r>
          </a:p>
          <a:p>
            <a:r>
              <a:rPr lang="en-US">
                <a:latin typeface="Arial"/>
                <a:cs typeface="Arial"/>
              </a:rPr>
              <a:t>Eligibility criteria apply, see Request for Applications (RFA) for full details</a:t>
            </a:r>
          </a:p>
          <a:p>
            <a:pPr lvl="1"/>
            <a:r>
              <a:rPr lang="en-US">
                <a:latin typeface="Arial"/>
                <a:cs typeface="Arial"/>
              </a:rPr>
              <a:t>RFA will be released December 1, 2024</a:t>
            </a:r>
            <a:endParaRPr lang="en-US"/>
          </a:p>
          <a:p>
            <a:pPr lvl="1"/>
            <a:r>
              <a:rPr lang="en-US">
                <a:latin typeface="Arial"/>
                <a:cs typeface="Arial"/>
              </a:rPr>
              <a:t>See </a:t>
            </a:r>
            <a:r>
              <a:rPr lang="en-US">
                <a:latin typeface="Arial"/>
                <a:cs typeface="Arial"/>
                <a:hlinkClick r:id="rId3"/>
              </a:rPr>
              <a:t>https://poconounitedway.org/resource-investment-process/</a:t>
            </a:r>
            <a:endParaRPr lang="en-US"/>
          </a:p>
          <a:p>
            <a:pPr marL="0" indent="0">
              <a:buNone/>
            </a:pPr>
            <a:endParaRPr lang="en-US"/>
          </a:p>
          <a:p>
            <a:endParaRPr lang="en-US"/>
          </a:p>
        </p:txBody>
      </p:sp>
      <p:sp>
        <p:nvSpPr>
          <p:cNvPr id="3" name="Title 2"/>
          <p:cNvSpPr>
            <a:spLocks noGrp="1"/>
          </p:cNvSpPr>
          <p:nvPr>
            <p:ph type="title"/>
          </p:nvPr>
        </p:nvSpPr>
        <p:spPr>
          <a:xfrm>
            <a:off x="2755900" y="493135"/>
            <a:ext cx="8597899" cy="1151075"/>
          </a:xfrm>
        </p:spPr>
        <p:txBody>
          <a:bodyPr/>
          <a:lstStyle/>
          <a:p>
            <a:r>
              <a:rPr lang="en-US"/>
              <a:t>Overview of Funding Process</a:t>
            </a:r>
          </a:p>
        </p:txBody>
      </p:sp>
      <p:sp>
        <p:nvSpPr>
          <p:cNvPr id="6" name="Slide Number Placeholder 5"/>
          <p:cNvSpPr>
            <a:spLocks noGrp="1"/>
          </p:cNvSpPr>
          <p:nvPr>
            <p:ph type="sldNum" sz="quarter" idx="4"/>
          </p:nvPr>
        </p:nvSpPr>
        <p:spPr/>
        <p:txBody>
          <a:bodyPr/>
          <a:lstStyle/>
          <a:p>
            <a:fld id="{BBB69291-A384-1346-A27A-D0A1C91B6C32}" type="slidenum">
              <a:rPr lang="en-US" smtClean="0"/>
              <a:pPr/>
              <a:t>10</a:t>
            </a:fld>
            <a:endParaRPr lang="en-US"/>
          </a:p>
        </p:txBody>
      </p:sp>
    </p:spTree>
    <p:extLst>
      <p:ext uri="{BB962C8B-B14F-4D97-AF65-F5344CB8AC3E}">
        <p14:creationId xmlns:p14="http://schemas.microsoft.com/office/powerpoint/2010/main" val="141754323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a:t>Volunteers from our community work on panels to conduct reviews</a:t>
            </a:r>
          </a:p>
          <a:p>
            <a:pPr lvl="1"/>
            <a:r>
              <a:rPr lang="en-US"/>
              <a:t>Financial Reviews</a:t>
            </a:r>
          </a:p>
          <a:p>
            <a:pPr lvl="1"/>
            <a:r>
              <a:rPr lang="en-US"/>
              <a:t>Program Reviews</a:t>
            </a:r>
          </a:p>
          <a:p>
            <a:r>
              <a:rPr lang="en-US"/>
              <a:t>The Resource Investment Committee makes funding recommendations to the Board of Directors</a:t>
            </a:r>
          </a:p>
          <a:p>
            <a:r>
              <a:rPr lang="en-US"/>
              <a:t>Board of Directors approves total available dollars and final funding amounts for each program</a:t>
            </a:r>
          </a:p>
        </p:txBody>
      </p:sp>
      <p:sp>
        <p:nvSpPr>
          <p:cNvPr id="3" name="Title 2"/>
          <p:cNvSpPr>
            <a:spLocks noGrp="1"/>
          </p:cNvSpPr>
          <p:nvPr>
            <p:ph type="title"/>
          </p:nvPr>
        </p:nvSpPr>
        <p:spPr>
          <a:xfrm>
            <a:off x="2755900" y="493135"/>
            <a:ext cx="8597899" cy="1151075"/>
          </a:xfrm>
        </p:spPr>
        <p:txBody>
          <a:bodyPr/>
          <a:lstStyle/>
          <a:p>
            <a:r>
              <a:rPr lang="en-US">
                <a:latin typeface="Arial"/>
                <a:cs typeface="Arial"/>
              </a:rPr>
              <a:t>Overview of Funding Process	</a:t>
            </a:r>
          </a:p>
        </p:txBody>
      </p:sp>
      <p:sp>
        <p:nvSpPr>
          <p:cNvPr id="6" name="Slide Number Placeholder 5"/>
          <p:cNvSpPr>
            <a:spLocks noGrp="1"/>
          </p:cNvSpPr>
          <p:nvPr>
            <p:ph type="sldNum" sz="quarter" idx="4"/>
          </p:nvPr>
        </p:nvSpPr>
        <p:spPr/>
        <p:txBody>
          <a:bodyPr/>
          <a:lstStyle/>
          <a:p>
            <a:fld id="{BBB69291-A384-1346-A27A-D0A1C91B6C32}" type="slidenum">
              <a:rPr lang="en-US" smtClean="0"/>
              <a:pPr/>
              <a:t>11</a:t>
            </a:fld>
            <a:endParaRPr lang="en-US"/>
          </a:p>
        </p:txBody>
      </p:sp>
    </p:spTree>
    <p:extLst>
      <p:ext uri="{BB962C8B-B14F-4D97-AF65-F5344CB8AC3E}">
        <p14:creationId xmlns:p14="http://schemas.microsoft.com/office/powerpoint/2010/main" val="173956483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vert="horz" lIns="91440" tIns="45720" rIns="91440" bIns="45720" rtlCol="0" anchor="t">
            <a:noAutofit/>
          </a:bodyPr>
          <a:lstStyle/>
          <a:p>
            <a:r>
              <a:rPr lang="en-US"/>
              <a:t>“Hybrid Site Visit” Model</a:t>
            </a:r>
          </a:p>
          <a:p>
            <a:pPr lvl="1"/>
            <a:r>
              <a:rPr lang="en-US"/>
              <a:t>Approximately 1/3 of funded agencies will have an in-person meeting each year</a:t>
            </a:r>
          </a:p>
          <a:p>
            <a:pPr lvl="1"/>
            <a:r>
              <a:rPr lang="en-US"/>
              <a:t>Remaining agencies will be reviewed by panels alone; questions will be directed to agencies with time for response before final recommendations are made</a:t>
            </a:r>
          </a:p>
          <a:p>
            <a:pPr lvl="1"/>
            <a:r>
              <a:rPr lang="en-US">
                <a:latin typeface="Arial"/>
                <a:cs typeface="Arial"/>
              </a:rPr>
              <a:t>If site visits are not possible or your agency has particular restrictions in place, please note that in the application</a:t>
            </a:r>
          </a:p>
        </p:txBody>
      </p:sp>
      <p:sp>
        <p:nvSpPr>
          <p:cNvPr id="3" name="Title 2"/>
          <p:cNvSpPr>
            <a:spLocks noGrp="1"/>
          </p:cNvSpPr>
          <p:nvPr>
            <p:ph type="title"/>
          </p:nvPr>
        </p:nvSpPr>
        <p:spPr>
          <a:xfrm>
            <a:off x="2755900" y="493135"/>
            <a:ext cx="8597899" cy="1151075"/>
          </a:xfrm>
        </p:spPr>
        <p:txBody>
          <a:bodyPr/>
          <a:lstStyle/>
          <a:p>
            <a:r>
              <a:rPr lang="en-US">
                <a:latin typeface="Arial"/>
                <a:cs typeface="Arial"/>
              </a:rPr>
              <a:t>Overview of Funding Process	</a:t>
            </a:r>
          </a:p>
        </p:txBody>
      </p:sp>
      <p:sp>
        <p:nvSpPr>
          <p:cNvPr id="6" name="Slide Number Placeholder 5"/>
          <p:cNvSpPr>
            <a:spLocks noGrp="1"/>
          </p:cNvSpPr>
          <p:nvPr>
            <p:ph type="sldNum" sz="quarter" idx="4"/>
          </p:nvPr>
        </p:nvSpPr>
        <p:spPr/>
        <p:txBody>
          <a:bodyPr/>
          <a:lstStyle/>
          <a:p>
            <a:fld id="{BBB69291-A384-1346-A27A-D0A1C91B6C32}" type="slidenum">
              <a:rPr lang="en-US" smtClean="0"/>
              <a:pPr/>
              <a:t>12</a:t>
            </a:fld>
            <a:endParaRPr lang="en-US"/>
          </a:p>
        </p:txBody>
      </p:sp>
    </p:spTree>
    <p:extLst>
      <p:ext uri="{BB962C8B-B14F-4D97-AF65-F5344CB8AC3E}">
        <p14:creationId xmlns:p14="http://schemas.microsoft.com/office/powerpoint/2010/main" val="57852124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vert="horz" lIns="91440" tIns="45720" rIns="91440" bIns="45720" rtlCol="0" anchor="t">
            <a:noAutofit/>
          </a:bodyPr>
          <a:lstStyle/>
          <a:p>
            <a:pPr marL="0" indent="0" algn="ctr">
              <a:buNone/>
            </a:pPr>
            <a:endParaRPr lang="en-US"/>
          </a:p>
          <a:p>
            <a:pPr marL="0" indent="0" algn="ctr">
              <a:buNone/>
            </a:pPr>
            <a:endParaRPr lang="en-US"/>
          </a:p>
          <a:p>
            <a:pPr marL="0" indent="0" algn="ctr">
              <a:buNone/>
            </a:pPr>
            <a:endParaRPr lang="en-US">
              <a:latin typeface="Arial"/>
              <a:cs typeface="Arial"/>
            </a:endParaRPr>
          </a:p>
          <a:p>
            <a:pPr marL="0" indent="0" algn="ctr">
              <a:buNone/>
            </a:pPr>
            <a:r>
              <a:rPr lang="en-US">
                <a:latin typeface="Arial"/>
                <a:cs typeface="Arial"/>
              </a:rPr>
              <a:t>e-</a:t>
            </a:r>
            <a:r>
              <a:rPr lang="en-US" err="1">
                <a:latin typeface="Arial"/>
                <a:cs typeface="Arial"/>
              </a:rPr>
              <a:t>CImpact</a:t>
            </a:r>
            <a:endParaRPr lang="en-US">
              <a:latin typeface="Arial"/>
              <a:cs typeface="Arial"/>
            </a:endParaRPr>
          </a:p>
          <a:p>
            <a:pPr marL="0" indent="0" algn="ctr">
              <a:buNone/>
            </a:pPr>
            <a:endParaRPr lang="en-US">
              <a:latin typeface="Arial"/>
              <a:cs typeface="Arial"/>
            </a:endParaRPr>
          </a:p>
          <a:p>
            <a:pPr marL="0" indent="0" algn="ctr">
              <a:buNone/>
            </a:pPr>
            <a:r>
              <a:rPr lang="en-US">
                <a:latin typeface="Arial"/>
                <a:cs typeface="Arial"/>
              </a:rPr>
              <a:t>Access at </a:t>
            </a:r>
            <a:endParaRPr lang="en-US"/>
          </a:p>
          <a:p>
            <a:pPr marL="0" indent="0" algn="ctr">
              <a:buNone/>
            </a:pPr>
            <a:r>
              <a:rPr lang="en-US" u="sng">
                <a:solidFill>
                  <a:schemeClr val="accent1">
                    <a:lumMod val="75000"/>
                  </a:schemeClr>
                </a:solidFill>
                <a:latin typeface="Arial"/>
                <a:cs typeface="Arial"/>
                <a:hlinkClick r:id="rId3"/>
              </a:rPr>
              <a:t>agency.e-cimpact.com/login.aspx?org</a:t>
            </a:r>
            <a:r>
              <a:rPr lang="en-US" u="sng">
                <a:solidFill>
                  <a:schemeClr val="accent1">
                    <a:lumMod val="75000"/>
                  </a:schemeClr>
                </a:solidFill>
                <a:latin typeface="Arial"/>
                <a:cs typeface="Arial"/>
                <a:hlinkClick r:id="rId3">
                  <a:extLst>
                    <a:ext uri="{A12FA001-AC4F-418D-AE19-62706E023703}">
                      <ahyp:hlinkClr xmlns:ahyp="http://schemas.microsoft.com/office/drawing/2018/hyperlinkcolor" val="tx"/>
                    </a:ext>
                  </a:extLst>
                </a:hlinkClick>
              </a:rPr>
              <a:t>=40570U</a:t>
            </a:r>
          </a:p>
          <a:p>
            <a:endParaRPr lang="en-US"/>
          </a:p>
        </p:txBody>
      </p:sp>
      <p:sp>
        <p:nvSpPr>
          <p:cNvPr id="3" name="Title 2"/>
          <p:cNvSpPr>
            <a:spLocks noGrp="1"/>
          </p:cNvSpPr>
          <p:nvPr>
            <p:ph type="title"/>
          </p:nvPr>
        </p:nvSpPr>
        <p:spPr>
          <a:xfrm>
            <a:off x="2755900" y="493135"/>
            <a:ext cx="8597899" cy="1151075"/>
          </a:xfrm>
        </p:spPr>
        <p:txBody>
          <a:bodyPr/>
          <a:lstStyle/>
          <a:p>
            <a:r>
              <a:rPr lang="en-US">
                <a:latin typeface="Arial"/>
                <a:cs typeface="Arial"/>
              </a:rPr>
              <a:t>Online Grant Portal</a:t>
            </a:r>
          </a:p>
        </p:txBody>
      </p:sp>
      <p:sp>
        <p:nvSpPr>
          <p:cNvPr id="6" name="Slide Number Placeholder 5"/>
          <p:cNvSpPr>
            <a:spLocks noGrp="1"/>
          </p:cNvSpPr>
          <p:nvPr>
            <p:ph type="sldNum" sz="quarter" idx="4"/>
          </p:nvPr>
        </p:nvSpPr>
        <p:spPr/>
        <p:txBody>
          <a:bodyPr/>
          <a:lstStyle/>
          <a:p>
            <a:fld id="{BBB69291-A384-1346-A27A-D0A1C91B6C32}" type="slidenum">
              <a:rPr lang="en-US" smtClean="0"/>
              <a:pPr/>
              <a:t>13</a:t>
            </a:fld>
            <a:endParaRPr lang="en-US"/>
          </a:p>
        </p:txBody>
      </p:sp>
      <p:pic>
        <p:nvPicPr>
          <p:cNvPr id="4" name="Picture 3" descr="A logo with blue and green arrows&#10;&#10;Description automatically generated">
            <a:extLst>
              <a:ext uri="{FF2B5EF4-FFF2-40B4-BE49-F238E27FC236}">
                <a16:creationId xmlns:a16="http://schemas.microsoft.com/office/drawing/2014/main" id="{C289D959-9DAC-E0CD-4E4F-35A775EE8B39}"/>
              </a:ext>
            </a:extLst>
          </p:cNvPr>
          <p:cNvPicPr>
            <a:picLocks noChangeAspect="1"/>
          </p:cNvPicPr>
          <p:nvPr/>
        </p:nvPicPr>
        <p:blipFill>
          <a:blip r:embed="rId4"/>
          <a:stretch>
            <a:fillRect/>
          </a:stretch>
        </p:blipFill>
        <p:spPr>
          <a:xfrm>
            <a:off x="4538546" y="1822475"/>
            <a:ext cx="2743200" cy="1187245"/>
          </a:xfrm>
          <a:prstGeom prst="rect">
            <a:avLst/>
          </a:prstGeom>
        </p:spPr>
      </p:pic>
    </p:spTree>
    <p:extLst>
      <p:ext uri="{BB962C8B-B14F-4D97-AF65-F5344CB8AC3E}">
        <p14:creationId xmlns:p14="http://schemas.microsoft.com/office/powerpoint/2010/main" val="29101746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vert="horz" lIns="91440" tIns="45720" rIns="91440" bIns="45720" rtlCol="0" anchor="t">
            <a:noAutofit/>
          </a:bodyPr>
          <a:lstStyle/>
          <a:p>
            <a:pPr marL="0" indent="0" algn="ctr">
              <a:buNone/>
            </a:pPr>
            <a:endParaRPr lang="en-US"/>
          </a:p>
          <a:p>
            <a:pPr marL="0" indent="0" algn="ctr">
              <a:buNone/>
            </a:pPr>
            <a:endParaRPr lang="en-US"/>
          </a:p>
          <a:p>
            <a:pPr marL="0" indent="0" algn="ctr">
              <a:buNone/>
            </a:pPr>
            <a:endParaRPr lang="en-US">
              <a:latin typeface="Arial"/>
              <a:cs typeface="Arial"/>
            </a:endParaRPr>
          </a:p>
          <a:p>
            <a:pPr marL="0" indent="0" algn="ctr">
              <a:buNone/>
            </a:pPr>
            <a:r>
              <a:rPr lang="en-US">
                <a:latin typeface="Arial"/>
                <a:cs typeface="Arial"/>
              </a:rPr>
              <a:t>Agency Training Manual </a:t>
            </a:r>
            <a:r>
              <a:rPr lang="en-US" dirty="0">
                <a:latin typeface="Arial"/>
                <a:cs typeface="Arial"/>
                <a:hlinkClick r:id="rId3"/>
              </a:rPr>
              <a:t>Available Here</a:t>
            </a:r>
            <a:endParaRPr lang="en-US"/>
          </a:p>
          <a:p>
            <a:pPr marL="0" indent="0" algn="ctr">
              <a:buNone/>
            </a:pPr>
            <a:endParaRPr lang="en-US" u="sng"/>
          </a:p>
          <a:p>
            <a:endParaRPr lang="en-US"/>
          </a:p>
        </p:txBody>
      </p:sp>
      <p:sp>
        <p:nvSpPr>
          <p:cNvPr id="3" name="Title 2"/>
          <p:cNvSpPr>
            <a:spLocks noGrp="1"/>
          </p:cNvSpPr>
          <p:nvPr>
            <p:ph type="title"/>
          </p:nvPr>
        </p:nvSpPr>
        <p:spPr>
          <a:xfrm>
            <a:off x="2755900" y="493135"/>
            <a:ext cx="8597899" cy="1151075"/>
          </a:xfrm>
        </p:spPr>
        <p:txBody>
          <a:bodyPr/>
          <a:lstStyle/>
          <a:p>
            <a:r>
              <a:rPr lang="en-US">
                <a:latin typeface="Arial"/>
                <a:cs typeface="Arial"/>
              </a:rPr>
              <a:t>Online Grant Portal</a:t>
            </a:r>
          </a:p>
        </p:txBody>
      </p:sp>
      <p:sp>
        <p:nvSpPr>
          <p:cNvPr id="6" name="Slide Number Placeholder 5"/>
          <p:cNvSpPr>
            <a:spLocks noGrp="1"/>
          </p:cNvSpPr>
          <p:nvPr>
            <p:ph type="sldNum" sz="quarter" idx="4"/>
          </p:nvPr>
        </p:nvSpPr>
        <p:spPr/>
        <p:txBody>
          <a:bodyPr/>
          <a:lstStyle/>
          <a:p>
            <a:fld id="{BBB69291-A384-1346-A27A-D0A1C91B6C32}" type="slidenum">
              <a:rPr lang="en-US" smtClean="0"/>
              <a:pPr/>
              <a:t>14</a:t>
            </a:fld>
            <a:endParaRPr lang="en-US"/>
          </a:p>
        </p:txBody>
      </p:sp>
      <p:pic>
        <p:nvPicPr>
          <p:cNvPr id="4" name="Picture 3" descr="A logo with blue and green arrows&#10;&#10;Description automatically generated">
            <a:extLst>
              <a:ext uri="{FF2B5EF4-FFF2-40B4-BE49-F238E27FC236}">
                <a16:creationId xmlns:a16="http://schemas.microsoft.com/office/drawing/2014/main" id="{C289D959-9DAC-E0CD-4E4F-35A775EE8B39}"/>
              </a:ext>
            </a:extLst>
          </p:cNvPr>
          <p:cNvPicPr>
            <a:picLocks noChangeAspect="1"/>
          </p:cNvPicPr>
          <p:nvPr/>
        </p:nvPicPr>
        <p:blipFill>
          <a:blip r:embed="rId4"/>
          <a:stretch>
            <a:fillRect/>
          </a:stretch>
        </p:blipFill>
        <p:spPr>
          <a:xfrm>
            <a:off x="4538546" y="1822475"/>
            <a:ext cx="2743200" cy="1187245"/>
          </a:xfrm>
          <a:prstGeom prst="rect">
            <a:avLst/>
          </a:prstGeom>
        </p:spPr>
      </p:pic>
    </p:spTree>
    <p:extLst>
      <p:ext uri="{BB962C8B-B14F-4D97-AF65-F5344CB8AC3E}">
        <p14:creationId xmlns:p14="http://schemas.microsoft.com/office/powerpoint/2010/main" val="336986930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2905E973-E3B1-438A-910C-53942F6C01AD}"/>
              </a:ext>
            </a:extLst>
          </p:cNvPr>
          <p:cNvPicPr>
            <a:picLocks noGrp="1" noChangeAspect="1"/>
          </p:cNvPicPr>
          <p:nvPr>
            <p:ph idx="1"/>
          </p:nvPr>
        </p:nvPicPr>
        <p:blipFill>
          <a:blip r:embed="rId3"/>
          <a:stretch>
            <a:fillRect/>
          </a:stretch>
        </p:blipFill>
        <p:spPr>
          <a:xfrm>
            <a:off x="1837265" y="1767038"/>
            <a:ext cx="6497265" cy="4771874"/>
          </a:xfrm>
        </p:spPr>
      </p:pic>
      <p:sp>
        <p:nvSpPr>
          <p:cNvPr id="3" name="Title 2"/>
          <p:cNvSpPr>
            <a:spLocks noGrp="1"/>
          </p:cNvSpPr>
          <p:nvPr>
            <p:ph type="title"/>
          </p:nvPr>
        </p:nvSpPr>
        <p:spPr>
          <a:xfrm>
            <a:off x="2755900" y="493135"/>
            <a:ext cx="8597899" cy="1151075"/>
          </a:xfrm>
        </p:spPr>
        <p:txBody>
          <a:bodyPr/>
          <a:lstStyle/>
          <a:p>
            <a:r>
              <a:rPr lang="en-US">
                <a:latin typeface="Arial"/>
                <a:cs typeface="Arial"/>
              </a:rPr>
              <a:t>Online Grant Portal</a:t>
            </a:r>
          </a:p>
        </p:txBody>
      </p:sp>
      <p:sp>
        <p:nvSpPr>
          <p:cNvPr id="6" name="Slide Number Placeholder 5"/>
          <p:cNvSpPr>
            <a:spLocks noGrp="1"/>
          </p:cNvSpPr>
          <p:nvPr>
            <p:ph type="sldNum" sz="quarter" idx="4"/>
          </p:nvPr>
        </p:nvSpPr>
        <p:spPr/>
        <p:txBody>
          <a:bodyPr/>
          <a:lstStyle/>
          <a:p>
            <a:fld id="{BBB69291-A384-1346-A27A-D0A1C91B6C32}" type="slidenum">
              <a:rPr lang="en-US" smtClean="0"/>
              <a:pPr/>
              <a:t>15</a:t>
            </a:fld>
            <a:endParaRPr lang="en-US"/>
          </a:p>
        </p:txBody>
      </p:sp>
      <p:sp>
        <p:nvSpPr>
          <p:cNvPr id="7" name="TextBox 6">
            <a:extLst>
              <a:ext uri="{FF2B5EF4-FFF2-40B4-BE49-F238E27FC236}">
                <a16:creationId xmlns:a16="http://schemas.microsoft.com/office/drawing/2014/main" id="{008DFE3A-0620-468C-9301-BF0FF43A2EEF}"/>
              </a:ext>
            </a:extLst>
          </p:cNvPr>
          <p:cNvSpPr txBox="1"/>
          <p:nvPr/>
        </p:nvSpPr>
        <p:spPr>
          <a:xfrm>
            <a:off x="6096000" y="3429000"/>
            <a:ext cx="2743200" cy="646331"/>
          </a:xfrm>
          <a:prstGeom prst="rect">
            <a:avLst/>
          </a:prstGeom>
          <a:noFill/>
        </p:spPr>
        <p:txBody>
          <a:bodyPr wrap="square" rtlCol="0">
            <a:spAutoFit/>
          </a:bodyPr>
          <a:lstStyle/>
          <a:p>
            <a:r>
              <a:rPr lang="en-US" b="1">
                <a:solidFill>
                  <a:schemeClr val="accent5"/>
                </a:solidFill>
                <a:latin typeface="Arial" panose="020B0604020202020204" pitchFamily="34" charset="0"/>
                <a:cs typeface="Arial" panose="020B0604020202020204" pitchFamily="34" charset="0"/>
              </a:rPr>
              <a:t>Returning users sign in here</a:t>
            </a:r>
          </a:p>
        </p:txBody>
      </p:sp>
      <p:sp>
        <p:nvSpPr>
          <p:cNvPr id="11" name="TextBox 10">
            <a:extLst>
              <a:ext uri="{FF2B5EF4-FFF2-40B4-BE49-F238E27FC236}">
                <a16:creationId xmlns:a16="http://schemas.microsoft.com/office/drawing/2014/main" id="{F447F1E7-93E2-4216-B14E-BD80180311D3}"/>
              </a:ext>
            </a:extLst>
          </p:cNvPr>
          <p:cNvSpPr txBox="1"/>
          <p:nvPr/>
        </p:nvSpPr>
        <p:spPr>
          <a:xfrm>
            <a:off x="8374504" y="4660790"/>
            <a:ext cx="2743200" cy="646331"/>
          </a:xfrm>
          <a:prstGeom prst="rect">
            <a:avLst/>
          </a:prstGeom>
          <a:noFill/>
        </p:spPr>
        <p:txBody>
          <a:bodyPr wrap="square" rtlCol="0">
            <a:spAutoFit/>
          </a:bodyPr>
          <a:lstStyle/>
          <a:p>
            <a:r>
              <a:rPr lang="en-US" b="1">
                <a:solidFill>
                  <a:schemeClr val="accent5"/>
                </a:solidFill>
                <a:latin typeface="Arial" panose="020B0604020202020204" pitchFamily="34" charset="0"/>
                <a:cs typeface="Arial" panose="020B0604020202020204" pitchFamily="34" charset="0"/>
              </a:rPr>
              <a:t>New users create an account here</a:t>
            </a:r>
          </a:p>
        </p:txBody>
      </p:sp>
      <p:cxnSp>
        <p:nvCxnSpPr>
          <p:cNvPr id="14" name="Straight Arrow Connector 13">
            <a:extLst>
              <a:ext uri="{FF2B5EF4-FFF2-40B4-BE49-F238E27FC236}">
                <a16:creationId xmlns:a16="http://schemas.microsoft.com/office/drawing/2014/main" id="{08376E8D-916F-43D5-B038-2D0F2EB65F7B}"/>
              </a:ext>
            </a:extLst>
          </p:cNvPr>
          <p:cNvCxnSpPr>
            <a:stCxn id="7" idx="1"/>
          </p:cNvCxnSpPr>
          <p:nvPr/>
        </p:nvCxnSpPr>
        <p:spPr>
          <a:xfrm flipH="1">
            <a:off x="5681272" y="3752166"/>
            <a:ext cx="414728" cy="40080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pic>
        <p:nvPicPr>
          <p:cNvPr id="15" name="Picture 14">
            <a:extLst>
              <a:ext uri="{FF2B5EF4-FFF2-40B4-BE49-F238E27FC236}">
                <a16:creationId xmlns:a16="http://schemas.microsoft.com/office/drawing/2014/main" id="{9378AEF6-FBAB-48C3-8EF5-411A97D93A24}"/>
              </a:ext>
            </a:extLst>
          </p:cNvPr>
          <p:cNvPicPr>
            <a:picLocks noChangeAspect="1"/>
          </p:cNvPicPr>
          <p:nvPr/>
        </p:nvPicPr>
        <p:blipFill>
          <a:blip r:embed="rId4"/>
          <a:stretch>
            <a:fillRect/>
          </a:stretch>
        </p:blipFill>
        <p:spPr>
          <a:xfrm>
            <a:off x="7874589" y="4983955"/>
            <a:ext cx="499915" cy="481626"/>
          </a:xfrm>
          <a:prstGeom prst="rect">
            <a:avLst/>
          </a:prstGeom>
        </p:spPr>
      </p:pic>
      <p:sp>
        <p:nvSpPr>
          <p:cNvPr id="16" name="TextBox 15">
            <a:extLst>
              <a:ext uri="{FF2B5EF4-FFF2-40B4-BE49-F238E27FC236}">
                <a16:creationId xmlns:a16="http://schemas.microsoft.com/office/drawing/2014/main" id="{D3D27DF7-CDC7-4ED5-8C7C-45D9F70A5913}"/>
              </a:ext>
            </a:extLst>
          </p:cNvPr>
          <p:cNvSpPr txBox="1"/>
          <p:nvPr/>
        </p:nvSpPr>
        <p:spPr>
          <a:xfrm>
            <a:off x="4418241" y="3684423"/>
            <a:ext cx="512529" cy="86177"/>
          </a:xfrm>
          <a:prstGeom prst="rect">
            <a:avLst/>
          </a:prstGeom>
          <a:solidFill>
            <a:schemeClr val="bg1"/>
          </a:solidFill>
        </p:spPr>
        <p:txBody>
          <a:bodyPr wrap="square" lIns="0" tIns="0" rIns="0" bIns="9144" rtlCol="0">
            <a:spAutoFit/>
          </a:bodyPr>
          <a:lstStyle/>
          <a:p>
            <a:r>
              <a:rPr lang="en-US" sz="500">
                <a:solidFill>
                  <a:schemeClr val="bg1">
                    <a:lumMod val="50000"/>
                  </a:schemeClr>
                </a:solidFill>
                <a:latin typeface="Tahoma" panose="020B0604030504040204" pitchFamily="34" charset="0"/>
                <a:ea typeface="Tahoma" panose="020B0604030504040204" pitchFamily="34" charset="0"/>
                <a:cs typeface="Tahoma" panose="020B0604030504040204" pitchFamily="34" charset="0"/>
              </a:rPr>
              <a:t>User Name</a:t>
            </a:r>
          </a:p>
        </p:txBody>
      </p:sp>
    </p:spTree>
    <p:extLst>
      <p:ext uri="{BB962C8B-B14F-4D97-AF65-F5344CB8AC3E}">
        <p14:creationId xmlns:p14="http://schemas.microsoft.com/office/powerpoint/2010/main" val="165749165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half" idx="1"/>
          </p:nvPr>
        </p:nvSpPr>
        <p:spPr/>
        <p:txBody>
          <a:bodyPr vert="horz" lIns="91440" tIns="45720" rIns="91440" bIns="45720" rtlCol="0" anchor="t">
            <a:noAutofit/>
          </a:bodyPr>
          <a:lstStyle/>
          <a:p>
            <a:pPr marL="0" indent="0">
              <a:buNone/>
            </a:pPr>
            <a:r>
              <a:rPr lang="en-US">
                <a:latin typeface="Arial"/>
                <a:cs typeface="Arial"/>
              </a:rPr>
              <a:t>Agency Information</a:t>
            </a:r>
          </a:p>
          <a:p>
            <a:pPr marL="0" indent="0">
              <a:buNone/>
            </a:pPr>
            <a:r>
              <a:rPr lang="en-US" i="1">
                <a:latin typeface="Arial"/>
                <a:cs typeface="Arial"/>
              </a:rPr>
              <a:t>Only required once per agency</a:t>
            </a:r>
          </a:p>
          <a:p>
            <a:pPr lvl="1"/>
            <a:r>
              <a:rPr lang="en-US">
                <a:latin typeface="Arial"/>
                <a:cs typeface="Arial"/>
              </a:rPr>
              <a:t>Agency Status</a:t>
            </a:r>
          </a:p>
          <a:p>
            <a:pPr lvl="1"/>
            <a:r>
              <a:rPr lang="en-US">
                <a:latin typeface="Arial"/>
                <a:cs typeface="Arial"/>
              </a:rPr>
              <a:t>Agency Budget</a:t>
            </a:r>
          </a:p>
          <a:p>
            <a:pPr lvl="1"/>
            <a:r>
              <a:rPr lang="en-US">
                <a:latin typeface="Arial"/>
                <a:cs typeface="Arial"/>
              </a:rPr>
              <a:t>Agency Fiscal Abstract</a:t>
            </a:r>
          </a:p>
          <a:p>
            <a:pPr lvl="1"/>
            <a:r>
              <a:rPr lang="en-US">
                <a:latin typeface="Arial"/>
                <a:cs typeface="Arial"/>
              </a:rPr>
              <a:t>PATRIOT Act Information</a:t>
            </a:r>
          </a:p>
          <a:p>
            <a:pPr lvl="1"/>
            <a:endParaRPr lang="en-US"/>
          </a:p>
          <a:p>
            <a:pPr marL="0" indent="0">
              <a:buNone/>
            </a:pPr>
            <a:endParaRPr lang="en-US"/>
          </a:p>
          <a:p>
            <a:pPr marL="0" indent="0">
              <a:buNone/>
            </a:pPr>
            <a:endParaRPr lang="en-US" sz="2400"/>
          </a:p>
        </p:txBody>
      </p:sp>
      <p:sp>
        <p:nvSpPr>
          <p:cNvPr id="4" name="Content Placeholder 3">
            <a:extLst>
              <a:ext uri="{FF2B5EF4-FFF2-40B4-BE49-F238E27FC236}">
                <a16:creationId xmlns:a16="http://schemas.microsoft.com/office/drawing/2014/main" id="{58F239F4-46E3-4DA6-9494-CCC185042A84}"/>
              </a:ext>
            </a:extLst>
          </p:cNvPr>
          <p:cNvSpPr>
            <a:spLocks noGrp="1"/>
          </p:cNvSpPr>
          <p:nvPr>
            <p:ph sz="half" idx="2"/>
          </p:nvPr>
        </p:nvSpPr>
        <p:spPr/>
        <p:txBody>
          <a:bodyPr vert="horz" lIns="91440" tIns="45720" rIns="91440" bIns="45720" rtlCol="0" anchor="t">
            <a:noAutofit/>
          </a:bodyPr>
          <a:lstStyle/>
          <a:p>
            <a:pPr marL="0" indent="0">
              <a:buNone/>
            </a:pPr>
            <a:r>
              <a:rPr lang="en-US">
                <a:latin typeface="Arial"/>
                <a:cs typeface="Arial"/>
              </a:rPr>
              <a:t>Program Information</a:t>
            </a:r>
          </a:p>
          <a:p>
            <a:pPr marL="0" indent="0">
              <a:buNone/>
            </a:pPr>
            <a:r>
              <a:rPr lang="en-US" i="1">
                <a:latin typeface="Arial"/>
                <a:cs typeface="Arial"/>
              </a:rPr>
              <a:t>Required for each program requesting funding</a:t>
            </a:r>
          </a:p>
          <a:p>
            <a:pPr lvl="1"/>
            <a:r>
              <a:rPr lang="en-US">
                <a:latin typeface="Arial"/>
                <a:cs typeface="Arial"/>
              </a:rPr>
              <a:t>Program Overview</a:t>
            </a:r>
          </a:p>
          <a:p>
            <a:pPr lvl="1"/>
            <a:r>
              <a:rPr lang="en-US">
                <a:latin typeface="Arial"/>
                <a:cs typeface="Arial"/>
              </a:rPr>
              <a:t>Program Budget</a:t>
            </a:r>
          </a:p>
          <a:p>
            <a:pPr lvl="1"/>
            <a:r>
              <a:rPr lang="en-US">
                <a:latin typeface="Arial"/>
                <a:cs typeface="Arial"/>
              </a:rPr>
              <a:t>Program Budget Narrative</a:t>
            </a:r>
          </a:p>
          <a:p>
            <a:pPr lvl="1"/>
            <a:r>
              <a:rPr lang="en-US">
                <a:latin typeface="Arial"/>
                <a:cs typeface="Arial"/>
              </a:rPr>
              <a:t>Performance Measures (Outcomes and Outputs)</a:t>
            </a:r>
          </a:p>
          <a:p>
            <a:pPr lvl="1"/>
            <a:r>
              <a:rPr lang="en-US" b="1">
                <a:latin typeface="Arial"/>
                <a:cs typeface="Arial"/>
              </a:rPr>
              <a:t>Optional: </a:t>
            </a:r>
            <a:r>
              <a:rPr lang="en-US">
                <a:latin typeface="Arial"/>
                <a:cs typeface="Arial"/>
              </a:rPr>
              <a:t>Program Success Story</a:t>
            </a:r>
          </a:p>
        </p:txBody>
      </p:sp>
      <p:sp>
        <p:nvSpPr>
          <p:cNvPr id="6" name="Slide Number Placeholder 5"/>
          <p:cNvSpPr>
            <a:spLocks noGrp="1"/>
          </p:cNvSpPr>
          <p:nvPr>
            <p:ph type="sldNum" sz="quarter" idx="4"/>
          </p:nvPr>
        </p:nvSpPr>
        <p:spPr/>
        <p:txBody>
          <a:bodyPr/>
          <a:lstStyle/>
          <a:p>
            <a:fld id="{BBB69291-A384-1346-A27A-D0A1C91B6C32}" type="slidenum">
              <a:rPr lang="en-US" smtClean="0"/>
              <a:pPr/>
              <a:t>16</a:t>
            </a:fld>
            <a:endParaRPr lang="en-US"/>
          </a:p>
        </p:txBody>
      </p:sp>
      <p:sp>
        <p:nvSpPr>
          <p:cNvPr id="3" name="Title 2"/>
          <p:cNvSpPr>
            <a:spLocks noGrp="1"/>
          </p:cNvSpPr>
          <p:nvPr>
            <p:ph type="title"/>
          </p:nvPr>
        </p:nvSpPr>
        <p:spPr/>
        <p:txBody>
          <a:bodyPr/>
          <a:lstStyle/>
          <a:p>
            <a:r>
              <a:rPr lang="en-US">
                <a:latin typeface="Arial"/>
                <a:cs typeface="Arial"/>
              </a:rPr>
              <a:t>Online Grant Portal</a:t>
            </a:r>
          </a:p>
        </p:txBody>
      </p:sp>
    </p:spTree>
    <p:extLst>
      <p:ext uri="{BB962C8B-B14F-4D97-AF65-F5344CB8AC3E}">
        <p14:creationId xmlns:p14="http://schemas.microsoft.com/office/powerpoint/2010/main" val="127408192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half" idx="1"/>
          </p:nvPr>
        </p:nvSpPr>
        <p:spPr>
          <a:xfrm>
            <a:off x="482600" y="1825625"/>
            <a:ext cx="11188700" cy="4351338"/>
          </a:xfrm>
        </p:spPr>
        <p:txBody>
          <a:bodyPr/>
          <a:lstStyle/>
          <a:p>
            <a:pPr marL="0" indent="0">
              <a:buNone/>
            </a:pPr>
            <a:r>
              <a:rPr lang="en-US"/>
              <a:t>Required Attachments</a:t>
            </a:r>
          </a:p>
          <a:p>
            <a:pPr lvl="1"/>
            <a:r>
              <a:rPr lang="en-US"/>
              <a:t>IRS Tax-Exempt Determination Letter</a:t>
            </a:r>
          </a:p>
          <a:p>
            <a:pPr lvl="1"/>
            <a:r>
              <a:rPr lang="en-US"/>
              <a:t>Most Recent Annual Report</a:t>
            </a:r>
          </a:p>
          <a:p>
            <a:pPr lvl="1"/>
            <a:r>
              <a:rPr lang="en-US"/>
              <a:t>IRS Form 990 or 990 E</a:t>
            </a:r>
          </a:p>
          <a:p>
            <a:pPr lvl="1"/>
            <a:r>
              <a:rPr lang="en-US"/>
              <a:t>Financial Audit or Review</a:t>
            </a:r>
          </a:p>
          <a:p>
            <a:pPr lvl="1"/>
            <a:r>
              <a:rPr lang="en-US"/>
              <a:t>Current Certificate of Registration from Department of State, Bureau of Charitable Organizations</a:t>
            </a:r>
          </a:p>
          <a:p>
            <a:pPr lvl="1"/>
            <a:r>
              <a:rPr lang="en-US"/>
              <a:t>Board of Directors Roster</a:t>
            </a:r>
          </a:p>
          <a:p>
            <a:pPr lvl="1"/>
            <a:r>
              <a:rPr lang="en-US"/>
              <a:t>Agency Organizational Chart</a:t>
            </a:r>
          </a:p>
          <a:p>
            <a:pPr lvl="1"/>
            <a:r>
              <a:rPr lang="en-US"/>
              <a:t>Agency Non-Discrimination and Conflict of Interest Policies</a:t>
            </a:r>
          </a:p>
        </p:txBody>
      </p:sp>
      <p:sp>
        <p:nvSpPr>
          <p:cNvPr id="6" name="Slide Number Placeholder 5"/>
          <p:cNvSpPr>
            <a:spLocks noGrp="1"/>
          </p:cNvSpPr>
          <p:nvPr>
            <p:ph type="sldNum" sz="quarter" idx="4"/>
          </p:nvPr>
        </p:nvSpPr>
        <p:spPr/>
        <p:txBody>
          <a:bodyPr/>
          <a:lstStyle/>
          <a:p>
            <a:fld id="{BBB69291-A384-1346-A27A-D0A1C91B6C32}" type="slidenum">
              <a:rPr lang="en-US" smtClean="0"/>
              <a:pPr/>
              <a:t>17</a:t>
            </a:fld>
            <a:endParaRPr lang="en-US"/>
          </a:p>
        </p:txBody>
      </p:sp>
      <p:sp>
        <p:nvSpPr>
          <p:cNvPr id="3" name="Title 2"/>
          <p:cNvSpPr>
            <a:spLocks noGrp="1"/>
          </p:cNvSpPr>
          <p:nvPr>
            <p:ph type="title"/>
          </p:nvPr>
        </p:nvSpPr>
        <p:spPr/>
        <p:txBody>
          <a:bodyPr/>
          <a:lstStyle/>
          <a:p>
            <a:r>
              <a:rPr lang="en-US">
                <a:latin typeface="Arial"/>
                <a:cs typeface="Arial"/>
              </a:rPr>
              <a:t>Online Grant Portal</a:t>
            </a:r>
          </a:p>
        </p:txBody>
      </p:sp>
    </p:spTree>
    <p:extLst>
      <p:ext uri="{BB962C8B-B14F-4D97-AF65-F5344CB8AC3E}">
        <p14:creationId xmlns:p14="http://schemas.microsoft.com/office/powerpoint/2010/main" val="293137760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vert="horz" lIns="91440" tIns="45720" rIns="91440" bIns="45720" rtlCol="0" anchor="t">
            <a:noAutofit/>
          </a:bodyPr>
          <a:lstStyle/>
          <a:p>
            <a:r>
              <a:rPr lang="en-US">
                <a:latin typeface="Arial"/>
                <a:cs typeface="Arial"/>
              </a:rPr>
              <a:t>Please be sure to provide the correct budget type:</a:t>
            </a:r>
          </a:p>
          <a:p>
            <a:pPr lvl="1"/>
            <a:r>
              <a:rPr lang="en-US">
                <a:latin typeface="Arial"/>
                <a:cs typeface="Arial"/>
              </a:rPr>
              <a:t>Agency Budget (also called Operating Budget)*</a:t>
            </a:r>
            <a:endParaRPr lang="en-US">
              <a:cs typeface="Arial"/>
            </a:endParaRPr>
          </a:p>
          <a:p>
            <a:pPr lvl="2"/>
            <a:r>
              <a:rPr lang="en-US">
                <a:latin typeface="Arial"/>
                <a:cs typeface="Arial"/>
              </a:rPr>
              <a:t>Refers to the budget for the entire organization</a:t>
            </a:r>
          </a:p>
          <a:p>
            <a:pPr lvl="1"/>
            <a:r>
              <a:rPr lang="en-US">
                <a:latin typeface="Arial"/>
                <a:cs typeface="Arial"/>
              </a:rPr>
              <a:t>Program Budget</a:t>
            </a:r>
            <a:endParaRPr lang="en-US">
              <a:cs typeface="Arial"/>
            </a:endParaRPr>
          </a:p>
          <a:p>
            <a:pPr lvl="2"/>
            <a:r>
              <a:rPr lang="en-US">
                <a:latin typeface="Arial"/>
                <a:cs typeface="Arial"/>
              </a:rPr>
              <a:t>Refers to the budget only for the specific program/portion of agency activities seeking funding</a:t>
            </a:r>
            <a:endParaRPr lang="en-US">
              <a:solidFill>
                <a:schemeClr val="accent3"/>
              </a:solidFill>
              <a:cs typeface="Arial"/>
            </a:endParaRPr>
          </a:p>
          <a:p>
            <a:pPr lvl="1"/>
            <a:r>
              <a:rPr lang="en-US">
                <a:latin typeface="Arial"/>
                <a:cs typeface="Arial"/>
              </a:rPr>
              <a:t>Grant Budget – </a:t>
            </a:r>
            <a:r>
              <a:rPr lang="en-US">
                <a:solidFill>
                  <a:schemeClr val="accent3"/>
                </a:solidFill>
                <a:latin typeface="Arial"/>
                <a:cs typeface="Arial"/>
              </a:rPr>
              <a:t>this is not requested by PMUW</a:t>
            </a:r>
            <a:endParaRPr lang="en-US">
              <a:solidFill>
                <a:schemeClr val="accent3"/>
              </a:solidFill>
              <a:cs typeface="Arial"/>
            </a:endParaRPr>
          </a:p>
          <a:p>
            <a:pPr lvl="2"/>
            <a:r>
              <a:rPr lang="en-US">
                <a:latin typeface="Arial"/>
                <a:cs typeface="Arial"/>
              </a:rPr>
              <a:t>Refers to the budget showing only how grant funds will be expended</a:t>
            </a:r>
            <a:endParaRPr lang="en-US">
              <a:cs typeface="Arial"/>
            </a:endParaRPr>
          </a:p>
          <a:p>
            <a:pPr lvl="2"/>
            <a:endParaRPr lang="en-US">
              <a:cs typeface="Arial"/>
            </a:endParaRPr>
          </a:p>
          <a:p>
            <a:pPr marL="0" indent="0">
              <a:buNone/>
            </a:pPr>
            <a:r>
              <a:rPr lang="en-US" sz="2400">
                <a:latin typeface="Arial"/>
                <a:cs typeface="Arial"/>
              </a:rPr>
              <a:t>*we are aware that a few agencies consider the entire organization one program, they will provide the same numbers for Agency and Program Budgets</a:t>
            </a:r>
            <a:endParaRPr lang="en-US" sz="2400">
              <a:cs typeface="Arial"/>
            </a:endParaRPr>
          </a:p>
        </p:txBody>
      </p:sp>
      <p:sp>
        <p:nvSpPr>
          <p:cNvPr id="3" name="Title 2"/>
          <p:cNvSpPr>
            <a:spLocks noGrp="1"/>
          </p:cNvSpPr>
          <p:nvPr>
            <p:ph type="title"/>
          </p:nvPr>
        </p:nvSpPr>
        <p:spPr>
          <a:xfrm>
            <a:off x="2755900" y="493135"/>
            <a:ext cx="8597899" cy="1151075"/>
          </a:xfrm>
        </p:spPr>
        <p:txBody>
          <a:bodyPr/>
          <a:lstStyle/>
          <a:p>
            <a:r>
              <a:rPr lang="en-US">
                <a:latin typeface="Arial"/>
                <a:cs typeface="Arial"/>
              </a:rPr>
              <a:t>Common Errors: Agency Application</a:t>
            </a:r>
            <a:endParaRPr lang="en-US"/>
          </a:p>
        </p:txBody>
      </p:sp>
      <p:sp>
        <p:nvSpPr>
          <p:cNvPr id="6" name="Slide Number Placeholder 5"/>
          <p:cNvSpPr>
            <a:spLocks noGrp="1"/>
          </p:cNvSpPr>
          <p:nvPr>
            <p:ph type="sldNum" sz="quarter" idx="4"/>
          </p:nvPr>
        </p:nvSpPr>
        <p:spPr/>
        <p:txBody>
          <a:bodyPr/>
          <a:lstStyle/>
          <a:p>
            <a:fld id="{BBB69291-A384-1346-A27A-D0A1C91B6C32}" type="slidenum">
              <a:rPr lang="en-US" smtClean="0"/>
              <a:pPr/>
              <a:t>18</a:t>
            </a:fld>
            <a:endParaRPr lang="en-US"/>
          </a:p>
        </p:txBody>
      </p:sp>
    </p:spTree>
    <p:extLst>
      <p:ext uri="{BB962C8B-B14F-4D97-AF65-F5344CB8AC3E}">
        <p14:creationId xmlns:p14="http://schemas.microsoft.com/office/powerpoint/2010/main" val="197069759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vert="horz" lIns="91440" tIns="45720" rIns="91440" bIns="45720" rtlCol="0" anchor="t">
            <a:noAutofit/>
          </a:bodyPr>
          <a:lstStyle/>
          <a:p>
            <a:r>
              <a:rPr lang="en-US">
                <a:latin typeface="Arial"/>
                <a:cs typeface="Arial"/>
              </a:rPr>
              <a:t>Agency Budget</a:t>
            </a:r>
          </a:p>
          <a:p>
            <a:pPr lvl="1"/>
            <a:r>
              <a:rPr lang="en-US">
                <a:latin typeface="Arial"/>
                <a:cs typeface="Arial"/>
              </a:rPr>
              <a:t>For prior year budget, use the last completed budget year, regardless of dates (e.g., fiscal year, calendar year, etc.)</a:t>
            </a:r>
          </a:p>
          <a:p>
            <a:pPr lvl="1"/>
            <a:r>
              <a:rPr lang="en-US">
                <a:latin typeface="Arial"/>
                <a:cs typeface="Arial"/>
              </a:rPr>
              <a:t>Line F should include funding received from Pocono Mountains United Way (prior year budget/actual) and funding requested (current budget)</a:t>
            </a:r>
            <a:endParaRPr lang="en-US"/>
          </a:p>
          <a:p>
            <a:pPr lvl="2"/>
            <a:r>
              <a:rPr lang="en-US">
                <a:latin typeface="Arial"/>
                <a:cs typeface="Arial"/>
              </a:rPr>
              <a:t>We recognize that if the full requested amount is not received, it will change the current budget figures</a:t>
            </a:r>
          </a:p>
          <a:p>
            <a:pPr lvl="2"/>
            <a:r>
              <a:rPr lang="en-US">
                <a:latin typeface="Arial"/>
                <a:cs typeface="Arial"/>
              </a:rPr>
              <a:t>However, if no funds are shown, it will appear that funding from PMUW is creating a surplus </a:t>
            </a:r>
            <a:endParaRPr lang="en-US"/>
          </a:p>
          <a:p>
            <a:pPr lvl="1"/>
            <a:r>
              <a:rPr lang="en-US">
                <a:latin typeface="Arial"/>
                <a:cs typeface="Arial"/>
              </a:rPr>
              <a:t>Check the last line for accurate Surplus/Deficit</a:t>
            </a:r>
            <a:endParaRPr lang="en-US"/>
          </a:p>
          <a:p>
            <a:pPr lvl="2"/>
            <a:r>
              <a:rPr lang="en-US">
                <a:latin typeface="Arial"/>
                <a:cs typeface="Arial"/>
              </a:rPr>
              <a:t>Volunteers do look at that information and will question large amounts in either direction</a:t>
            </a:r>
          </a:p>
          <a:p>
            <a:pPr lvl="1"/>
            <a:endParaRPr lang="en-US">
              <a:cs typeface="Arial"/>
            </a:endParaRPr>
          </a:p>
          <a:p>
            <a:pPr lvl="2"/>
            <a:endParaRPr lang="en-US">
              <a:cs typeface="Arial"/>
            </a:endParaRPr>
          </a:p>
          <a:p>
            <a:endParaRPr lang="en-US">
              <a:cs typeface="Arial"/>
            </a:endParaRPr>
          </a:p>
        </p:txBody>
      </p:sp>
      <p:sp>
        <p:nvSpPr>
          <p:cNvPr id="3" name="Title 2"/>
          <p:cNvSpPr>
            <a:spLocks noGrp="1"/>
          </p:cNvSpPr>
          <p:nvPr>
            <p:ph type="title"/>
          </p:nvPr>
        </p:nvSpPr>
        <p:spPr>
          <a:xfrm>
            <a:off x="2755900" y="493135"/>
            <a:ext cx="8597899" cy="1151075"/>
          </a:xfrm>
        </p:spPr>
        <p:txBody>
          <a:bodyPr/>
          <a:lstStyle/>
          <a:p>
            <a:r>
              <a:rPr lang="en-US">
                <a:latin typeface="Arial"/>
                <a:cs typeface="Arial"/>
              </a:rPr>
              <a:t>Common Errors: Agency Application</a:t>
            </a:r>
            <a:endParaRPr lang="en-US"/>
          </a:p>
        </p:txBody>
      </p:sp>
      <p:sp>
        <p:nvSpPr>
          <p:cNvPr id="6" name="Slide Number Placeholder 5"/>
          <p:cNvSpPr>
            <a:spLocks noGrp="1"/>
          </p:cNvSpPr>
          <p:nvPr>
            <p:ph type="sldNum" sz="quarter" idx="4"/>
          </p:nvPr>
        </p:nvSpPr>
        <p:spPr/>
        <p:txBody>
          <a:bodyPr/>
          <a:lstStyle/>
          <a:p>
            <a:fld id="{BBB69291-A384-1346-A27A-D0A1C91B6C32}" type="slidenum">
              <a:rPr lang="en-US" smtClean="0"/>
              <a:pPr/>
              <a:t>19</a:t>
            </a:fld>
            <a:endParaRPr lang="en-US"/>
          </a:p>
        </p:txBody>
      </p:sp>
    </p:spTree>
    <p:extLst>
      <p:ext uri="{BB962C8B-B14F-4D97-AF65-F5344CB8AC3E}">
        <p14:creationId xmlns:p14="http://schemas.microsoft.com/office/powerpoint/2010/main" val="89372643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vert="horz" lIns="91440" tIns="45720" rIns="91440" bIns="45720" rtlCol="0" anchor="t">
            <a:noAutofit/>
          </a:bodyPr>
          <a:lstStyle/>
          <a:p>
            <a:pPr marL="571500" indent="-571500">
              <a:buFont typeface="+mj-lt"/>
              <a:buAutoNum type="romanUcPeriod"/>
            </a:pPr>
            <a:r>
              <a:rPr lang="en-US">
                <a:latin typeface="Arial"/>
                <a:cs typeface="Arial"/>
              </a:rPr>
              <a:t>Welcome and Introductions</a:t>
            </a:r>
          </a:p>
          <a:p>
            <a:pPr marL="571500" indent="-571500">
              <a:buFont typeface="+mj-lt"/>
              <a:buAutoNum type="romanUcPeriod"/>
            </a:pPr>
            <a:r>
              <a:rPr lang="en-US">
                <a:latin typeface="Arial"/>
                <a:cs typeface="Arial"/>
              </a:rPr>
              <a:t>FY 2025-2026 Priority Needs</a:t>
            </a:r>
          </a:p>
          <a:p>
            <a:pPr marL="571500" indent="-571500">
              <a:buFont typeface="+mj-lt"/>
              <a:buAutoNum type="romanUcPeriod"/>
            </a:pPr>
            <a:r>
              <a:rPr lang="en-US">
                <a:latin typeface="Arial"/>
                <a:cs typeface="Arial"/>
              </a:rPr>
              <a:t>Priority Considerations</a:t>
            </a:r>
          </a:p>
          <a:p>
            <a:pPr marL="571500" indent="-571500">
              <a:buAutoNum type="romanUcPeriod"/>
            </a:pPr>
            <a:r>
              <a:rPr lang="en-US">
                <a:latin typeface="Arial"/>
                <a:cs typeface="Arial"/>
              </a:rPr>
              <a:t>Overview of Funding Process</a:t>
            </a:r>
          </a:p>
          <a:p>
            <a:pPr marL="571500" indent="-571500">
              <a:buAutoNum type="romanUcPeriod"/>
            </a:pPr>
            <a:r>
              <a:rPr lang="en-US">
                <a:latin typeface="Arial"/>
                <a:cs typeface="Arial"/>
              </a:rPr>
              <a:t>Online Application Portal</a:t>
            </a:r>
          </a:p>
          <a:p>
            <a:pPr marL="571500" indent="-571500">
              <a:buAutoNum type="romanUcPeriod"/>
            </a:pPr>
            <a:r>
              <a:rPr lang="en-US">
                <a:latin typeface="Arial"/>
                <a:cs typeface="Arial"/>
              </a:rPr>
              <a:t>Common Application Errors</a:t>
            </a:r>
          </a:p>
          <a:p>
            <a:pPr marL="571500" indent="-571500">
              <a:buAutoNum type="romanUcPeriod"/>
            </a:pPr>
            <a:r>
              <a:rPr lang="en-US">
                <a:latin typeface="Arial"/>
                <a:cs typeface="Arial"/>
              </a:rPr>
              <a:t>Performance Measures (Outcomes) Section</a:t>
            </a:r>
          </a:p>
          <a:p>
            <a:pPr marL="571500" indent="-571500">
              <a:buFont typeface="Calibri Light" panose="020F0302020204030204"/>
              <a:buAutoNum type="romanUcPeriod"/>
            </a:pPr>
            <a:r>
              <a:rPr lang="en-US">
                <a:latin typeface="Arial"/>
                <a:cs typeface="Arial"/>
              </a:rPr>
              <a:t>Questions and Answers</a:t>
            </a:r>
            <a:endParaRPr lang="en-US"/>
          </a:p>
          <a:p>
            <a:endParaRPr lang="en-US"/>
          </a:p>
          <a:p>
            <a:endParaRPr lang="en-US"/>
          </a:p>
          <a:p>
            <a:endParaRPr lang="en-US">
              <a:latin typeface="Arial"/>
              <a:cs typeface="Arial"/>
            </a:endParaRPr>
          </a:p>
          <a:p>
            <a:pPr marL="571500" indent="-571500">
              <a:buAutoNum type="romanUcPeriod"/>
            </a:pPr>
            <a:endParaRPr lang="en-US"/>
          </a:p>
        </p:txBody>
      </p:sp>
      <p:sp>
        <p:nvSpPr>
          <p:cNvPr id="3" name="Title 2"/>
          <p:cNvSpPr>
            <a:spLocks noGrp="1"/>
          </p:cNvSpPr>
          <p:nvPr>
            <p:ph type="title"/>
          </p:nvPr>
        </p:nvSpPr>
        <p:spPr>
          <a:xfrm>
            <a:off x="2755900" y="493135"/>
            <a:ext cx="8597899" cy="1151075"/>
          </a:xfrm>
        </p:spPr>
        <p:txBody>
          <a:bodyPr/>
          <a:lstStyle/>
          <a:p>
            <a:r>
              <a:rPr lang="en-US"/>
              <a:t>Agenda</a:t>
            </a:r>
          </a:p>
        </p:txBody>
      </p:sp>
      <p:sp>
        <p:nvSpPr>
          <p:cNvPr id="6" name="Slide Number Placeholder 5"/>
          <p:cNvSpPr>
            <a:spLocks noGrp="1"/>
          </p:cNvSpPr>
          <p:nvPr>
            <p:ph type="sldNum" sz="quarter" idx="4"/>
          </p:nvPr>
        </p:nvSpPr>
        <p:spPr/>
        <p:txBody>
          <a:bodyPr/>
          <a:lstStyle/>
          <a:p>
            <a:fld id="{BBB69291-A384-1346-A27A-D0A1C91B6C32}" type="slidenum">
              <a:rPr lang="en-US" smtClean="0"/>
              <a:pPr/>
              <a:t>2</a:t>
            </a:fld>
            <a:endParaRPr lang="en-US"/>
          </a:p>
        </p:txBody>
      </p:sp>
    </p:spTree>
    <p:extLst>
      <p:ext uri="{BB962C8B-B14F-4D97-AF65-F5344CB8AC3E}">
        <p14:creationId xmlns:p14="http://schemas.microsoft.com/office/powerpoint/2010/main" val="143802696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vert="horz" lIns="91440" tIns="45720" rIns="91440" bIns="45720" rtlCol="0" anchor="t">
            <a:noAutofit/>
          </a:bodyPr>
          <a:lstStyle/>
          <a:p>
            <a:pPr marL="457200" lvl="1" indent="0">
              <a:buNone/>
            </a:pPr>
            <a:endParaRPr lang="en-US">
              <a:cs typeface="Arial"/>
            </a:endParaRPr>
          </a:p>
          <a:p>
            <a:pPr lvl="2"/>
            <a:endParaRPr lang="en-US">
              <a:cs typeface="Arial"/>
            </a:endParaRPr>
          </a:p>
          <a:p>
            <a:endParaRPr lang="en-US">
              <a:cs typeface="Arial"/>
            </a:endParaRPr>
          </a:p>
        </p:txBody>
      </p:sp>
      <p:sp>
        <p:nvSpPr>
          <p:cNvPr id="3" name="Title 2"/>
          <p:cNvSpPr>
            <a:spLocks noGrp="1"/>
          </p:cNvSpPr>
          <p:nvPr>
            <p:ph type="title"/>
          </p:nvPr>
        </p:nvSpPr>
        <p:spPr>
          <a:xfrm>
            <a:off x="2755900" y="493135"/>
            <a:ext cx="8597899" cy="1151075"/>
          </a:xfrm>
        </p:spPr>
        <p:txBody>
          <a:bodyPr/>
          <a:lstStyle/>
          <a:p>
            <a:r>
              <a:rPr lang="en-US">
                <a:latin typeface="Arial"/>
                <a:cs typeface="Arial"/>
              </a:rPr>
              <a:t>Common Errors: Agency Application</a:t>
            </a:r>
            <a:endParaRPr lang="en-US"/>
          </a:p>
        </p:txBody>
      </p:sp>
      <p:sp>
        <p:nvSpPr>
          <p:cNvPr id="6" name="Slide Number Placeholder 5"/>
          <p:cNvSpPr>
            <a:spLocks noGrp="1"/>
          </p:cNvSpPr>
          <p:nvPr>
            <p:ph type="sldNum" sz="quarter" idx="4"/>
          </p:nvPr>
        </p:nvSpPr>
        <p:spPr/>
        <p:txBody>
          <a:bodyPr/>
          <a:lstStyle/>
          <a:p>
            <a:fld id="{BBB69291-A384-1346-A27A-D0A1C91B6C32}" type="slidenum">
              <a:rPr lang="en-US" smtClean="0"/>
              <a:pPr/>
              <a:t>20</a:t>
            </a:fld>
            <a:endParaRPr lang="en-US"/>
          </a:p>
        </p:txBody>
      </p:sp>
      <p:pic>
        <p:nvPicPr>
          <p:cNvPr id="4" name="Picture 3" descr="A screenshot of a computer&#10;&#10;Description automatically generated">
            <a:extLst>
              <a:ext uri="{FF2B5EF4-FFF2-40B4-BE49-F238E27FC236}">
                <a16:creationId xmlns:a16="http://schemas.microsoft.com/office/drawing/2014/main" id="{1195145F-EC28-AA44-0960-DBE1DDF70037}"/>
              </a:ext>
            </a:extLst>
          </p:cNvPr>
          <p:cNvPicPr>
            <a:picLocks noChangeAspect="1"/>
          </p:cNvPicPr>
          <p:nvPr/>
        </p:nvPicPr>
        <p:blipFill>
          <a:blip r:embed="rId3"/>
          <a:stretch>
            <a:fillRect/>
          </a:stretch>
        </p:blipFill>
        <p:spPr>
          <a:xfrm>
            <a:off x="2904692" y="1714934"/>
            <a:ext cx="6382615" cy="4716607"/>
          </a:xfrm>
          <a:prstGeom prst="rect">
            <a:avLst/>
          </a:prstGeom>
        </p:spPr>
      </p:pic>
    </p:spTree>
    <p:extLst>
      <p:ext uri="{BB962C8B-B14F-4D97-AF65-F5344CB8AC3E}">
        <p14:creationId xmlns:p14="http://schemas.microsoft.com/office/powerpoint/2010/main" val="417552817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vert="horz" lIns="91440" tIns="45720" rIns="91440" bIns="45720" rtlCol="0" anchor="t">
            <a:noAutofit/>
          </a:bodyPr>
          <a:lstStyle/>
          <a:p>
            <a:r>
              <a:rPr lang="en-US">
                <a:latin typeface="Arial"/>
                <a:cs typeface="Arial"/>
              </a:rPr>
              <a:t>Agency Fiscal Abstract – Key Financial Information</a:t>
            </a:r>
          </a:p>
          <a:p>
            <a:pPr lvl="1"/>
            <a:r>
              <a:rPr lang="en-US">
                <a:latin typeface="Arial"/>
                <a:cs typeface="Arial"/>
              </a:rPr>
              <a:t>Accurately calculate overhead rate from IRS Form 990</a:t>
            </a:r>
          </a:p>
          <a:p>
            <a:pPr marL="914400" lvl="2" indent="0">
              <a:buNone/>
            </a:pPr>
            <a:endParaRPr lang="en-US">
              <a:highlight>
                <a:srgbClr val="FFFF00"/>
              </a:highlight>
              <a:cs typeface="Arial"/>
            </a:endParaRPr>
          </a:p>
          <a:p>
            <a:pPr marL="457200" lvl="1" indent="0">
              <a:buNone/>
            </a:pPr>
            <a:endParaRPr lang="en-US">
              <a:cs typeface="Arial"/>
            </a:endParaRPr>
          </a:p>
          <a:p>
            <a:pPr lvl="2"/>
            <a:endParaRPr lang="en-US">
              <a:cs typeface="Arial"/>
            </a:endParaRPr>
          </a:p>
          <a:p>
            <a:endParaRPr lang="en-US">
              <a:cs typeface="Arial"/>
            </a:endParaRPr>
          </a:p>
        </p:txBody>
      </p:sp>
      <p:sp>
        <p:nvSpPr>
          <p:cNvPr id="3" name="Title 2"/>
          <p:cNvSpPr>
            <a:spLocks noGrp="1"/>
          </p:cNvSpPr>
          <p:nvPr>
            <p:ph type="title"/>
          </p:nvPr>
        </p:nvSpPr>
        <p:spPr>
          <a:xfrm>
            <a:off x="2755900" y="493135"/>
            <a:ext cx="8597899" cy="1151075"/>
          </a:xfrm>
        </p:spPr>
        <p:txBody>
          <a:bodyPr/>
          <a:lstStyle/>
          <a:p>
            <a:r>
              <a:rPr lang="en-US">
                <a:latin typeface="Arial"/>
                <a:cs typeface="Arial"/>
              </a:rPr>
              <a:t>Common Errors: Agency Application</a:t>
            </a:r>
            <a:endParaRPr lang="en-US"/>
          </a:p>
        </p:txBody>
      </p:sp>
      <p:sp>
        <p:nvSpPr>
          <p:cNvPr id="6" name="Slide Number Placeholder 5"/>
          <p:cNvSpPr>
            <a:spLocks noGrp="1"/>
          </p:cNvSpPr>
          <p:nvPr>
            <p:ph type="sldNum" sz="quarter" idx="4"/>
          </p:nvPr>
        </p:nvSpPr>
        <p:spPr/>
        <p:txBody>
          <a:bodyPr/>
          <a:lstStyle/>
          <a:p>
            <a:fld id="{BBB69291-A384-1346-A27A-D0A1C91B6C32}" type="slidenum">
              <a:rPr lang="en-US" smtClean="0"/>
              <a:pPr/>
              <a:t>21</a:t>
            </a:fld>
            <a:endParaRPr lang="en-US"/>
          </a:p>
        </p:txBody>
      </p:sp>
      <p:pic>
        <p:nvPicPr>
          <p:cNvPr id="4" name="Picture 3">
            <a:extLst>
              <a:ext uri="{FF2B5EF4-FFF2-40B4-BE49-F238E27FC236}">
                <a16:creationId xmlns:a16="http://schemas.microsoft.com/office/drawing/2014/main" id="{C03C135E-3B84-99AE-7A0C-8B9690EB345D}"/>
              </a:ext>
            </a:extLst>
          </p:cNvPr>
          <p:cNvPicPr>
            <a:picLocks noChangeAspect="1"/>
          </p:cNvPicPr>
          <p:nvPr/>
        </p:nvPicPr>
        <p:blipFill>
          <a:blip r:embed="rId3"/>
          <a:srcRect l="-1054" t="18366" r="1054"/>
          <a:stretch/>
        </p:blipFill>
        <p:spPr>
          <a:xfrm>
            <a:off x="965207" y="2922004"/>
            <a:ext cx="8943984" cy="1298527"/>
          </a:xfrm>
          <a:prstGeom prst="rect">
            <a:avLst/>
          </a:prstGeom>
        </p:spPr>
      </p:pic>
      <p:pic>
        <p:nvPicPr>
          <p:cNvPr id="7" name="Picture 6" descr="A number on a white background&#10;&#10;Description automatically generated">
            <a:extLst>
              <a:ext uri="{FF2B5EF4-FFF2-40B4-BE49-F238E27FC236}">
                <a16:creationId xmlns:a16="http://schemas.microsoft.com/office/drawing/2014/main" id="{EA5842AF-3FD8-14E8-C42E-999E3726E5DD}"/>
              </a:ext>
            </a:extLst>
          </p:cNvPr>
          <p:cNvPicPr>
            <a:picLocks noChangeAspect="1"/>
          </p:cNvPicPr>
          <p:nvPr/>
        </p:nvPicPr>
        <p:blipFill>
          <a:blip r:embed="rId4"/>
          <a:srcRect l="652" t="-401" r="-537" b="20030"/>
          <a:stretch/>
        </p:blipFill>
        <p:spPr>
          <a:xfrm>
            <a:off x="960355" y="4452902"/>
            <a:ext cx="9047912" cy="520559"/>
          </a:xfrm>
          <a:prstGeom prst="rect">
            <a:avLst/>
          </a:prstGeom>
        </p:spPr>
      </p:pic>
      <p:sp>
        <p:nvSpPr>
          <p:cNvPr id="5" name="Plus Sign 4">
            <a:extLst>
              <a:ext uri="{FF2B5EF4-FFF2-40B4-BE49-F238E27FC236}">
                <a16:creationId xmlns:a16="http://schemas.microsoft.com/office/drawing/2014/main" id="{C1512E5B-B224-5414-7562-782D6D59CD39}"/>
              </a:ext>
            </a:extLst>
          </p:cNvPr>
          <p:cNvSpPr/>
          <p:nvPr/>
        </p:nvSpPr>
        <p:spPr>
          <a:xfrm>
            <a:off x="8294265" y="4452686"/>
            <a:ext cx="480164" cy="417534"/>
          </a:xfrm>
          <a:prstGeom prst="mathPlus">
            <a:avLst/>
          </a:prstGeom>
          <a:solidFill>
            <a:srgbClr val="F57814"/>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687EBDA8-60CA-A477-9E31-428AE0EE05E5}"/>
              </a:ext>
            </a:extLst>
          </p:cNvPr>
          <p:cNvSpPr/>
          <p:nvPr/>
        </p:nvSpPr>
        <p:spPr>
          <a:xfrm>
            <a:off x="7285972" y="4916465"/>
            <a:ext cx="2599150" cy="104383"/>
          </a:xfrm>
          <a:prstGeom prst="rect">
            <a:avLst/>
          </a:prstGeom>
          <a:solidFill>
            <a:srgbClr val="F57814"/>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Arrow: Right 12">
            <a:extLst>
              <a:ext uri="{FF2B5EF4-FFF2-40B4-BE49-F238E27FC236}">
                <a16:creationId xmlns:a16="http://schemas.microsoft.com/office/drawing/2014/main" id="{7EDC3148-087D-C55D-5312-71032503A2C2}"/>
              </a:ext>
            </a:extLst>
          </p:cNvPr>
          <p:cNvSpPr/>
          <p:nvPr/>
        </p:nvSpPr>
        <p:spPr>
          <a:xfrm rot="600000">
            <a:off x="5117148" y="5175402"/>
            <a:ext cx="2467812" cy="232816"/>
          </a:xfrm>
          <a:prstGeom prst="rightArrow">
            <a:avLst/>
          </a:prstGeom>
          <a:solidFill>
            <a:srgbClr val="F57814"/>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 name="Picture 15">
            <a:extLst>
              <a:ext uri="{FF2B5EF4-FFF2-40B4-BE49-F238E27FC236}">
                <a16:creationId xmlns:a16="http://schemas.microsoft.com/office/drawing/2014/main" id="{7CA02ED9-9A83-95B5-4759-E2323DA4E87F}"/>
              </a:ext>
            </a:extLst>
          </p:cNvPr>
          <p:cNvPicPr>
            <a:picLocks noChangeAspect="1"/>
          </p:cNvPicPr>
          <p:nvPr/>
        </p:nvPicPr>
        <p:blipFill>
          <a:blip r:embed="rId5"/>
          <a:srcRect t="-139" r="7182" b="14286"/>
          <a:stretch/>
        </p:blipFill>
        <p:spPr>
          <a:xfrm>
            <a:off x="7708257" y="5292634"/>
            <a:ext cx="1626730" cy="228970"/>
          </a:xfrm>
          <a:prstGeom prst="rect">
            <a:avLst/>
          </a:prstGeom>
        </p:spPr>
      </p:pic>
      <p:sp>
        <p:nvSpPr>
          <p:cNvPr id="17" name="TextBox 16">
            <a:extLst>
              <a:ext uri="{FF2B5EF4-FFF2-40B4-BE49-F238E27FC236}">
                <a16:creationId xmlns:a16="http://schemas.microsoft.com/office/drawing/2014/main" id="{5EE07CED-220C-4158-D940-921E4D8097C0}"/>
              </a:ext>
            </a:extLst>
          </p:cNvPr>
          <p:cNvSpPr txBox="1"/>
          <p:nvPr/>
        </p:nvSpPr>
        <p:spPr>
          <a:xfrm>
            <a:off x="10559917" y="4738749"/>
            <a:ext cx="1576191" cy="4616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sz="2400">
                <a:ea typeface="Calibri"/>
                <a:cs typeface="Calibri"/>
              </a:rPr>
              <a:t>17.6%</a:t>
            </a:r>
            <a:endParaRPr lang="en-US" sz="2400"/>
          </a:p>
        </p:txBody>
      </p:sp>
      <p:sp>
        <p:nvSpPr>
          <p:cNvPr id="18" name="Equals 17">
            <a:extLst>
              <a:ext uri="{FF2B5EF4-FFF2-40B4-BE49-F238E27FC236}">
                <a16:creationId xmlns:a16="http://schemas.microsoft.com/office/drawing/2014/main" id="{11FE5455-231C-4FF3-0113-4B78B6D8E17A}"/>
              </a:ext>
            </a:extLst>
          </p:cNvPr>
          <p:cNvSpPr/>
          <p:nvPr/>
        </p:nvSpPr>
        <p:spPr>
          <a:xfrm>
            <a:off x="10010383" y="4812082"/>
            <a:ext cx="480164" cy="292273"/>
          </a:xfrm>
          <a:prstGeom prst="mathEqual">
            <a:avLst/>
          </a:prstGeom>
          <a:solidFill>
            <a:srgbClr val="F57814"/>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9" name="Oval 18">
            <a:extLst>
              <a:ext uri="{FF2B5EF4-FFF2-40B4-BE49-F238E27FC236}">
                <a16:creationId xmlns:a16="http://schemas.microsoft.com/office/drawing/2014/main" id="{E23A4404-6C49-A0D7-8C1F-333552C339C8}"/>
              </a:ext>
            </a:extLst>
          </p:cNvPr>
          <p:cNvSpPr/>
          <p:nvPr/>
        </p:nvSpPr>
        <p:spPr>
          <a:xfrm>
            <a:off x="10562030" y="4657225"/>
            <a:ext cx="1010395" cy="646913"/>
          </a:xfrm>
          <a:prstGeom prst="ellipse">
            <a:avLst/>
          </a:prstGeom>
          <a:noFill/>
          <a:ln>
            <a:solidFill>
              <a:srgbClr val="F57814"/>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C9E83C20-C864-64A5-0E59-5EF4CB0BAB95}"/>
              </a:ext>
            </a:extLst>
          </p:cNvPr>
          <p:cNvSpPr txBox="1"/>
          <p:nvPr/>
        </p:nvSpPr>
        <p:spPr>
          <a:xfrm>
            <a:off x="10233916" y="2696002"/>
            <a:ext cx="1681347" cy="175432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a:solidFill>
                  <a:srgbClr val="FF0000"/>
                </a:solidFill>
                <a:cs typeface="Calibri"/>
              </a:rPr>
              <a:t>Typically, volunteers are looking for overhead costs to be no more than 25%</a:t>
            </a:r>
          </a:p>
        </p:txBody>
      </p:sp>
    </p:spTree>
    <p:extLst>
      <p:ext uri="{BB962C8B-B14F-4D97-AF65-F5344CB8AC3E}">
        <p14:creationId xmlns:p14="http://schemas.microsoft.com/office/powerpoint/2010/main" val="129159880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vert="horz" lIns="91440" tIns="45720" rIns="91440" bIns="45720" rtlCol="0" anchor="t">
            <a:noAutofit/>
          </a:bodyPr>
          <a:lstStyle/>
          <a:p>
            <a:r>
              <a:rPr lang="en-US">
                <a:latin typeface="Arial"/>
                <a:cs typeface="Arial"/>
              </a:rPr>
              <a:t>Ensure all documents are within current timeframes</a:t>
            </a:r>
            <a:endParaRPr lang="en-US">
              <a:highlight>
                <a:srgbClr val="FFFF00"/>
              </a:highlight>
            </a:endParaRPr>
          </a:p>
          <a:p>
            <a:pPr lvl="1"/>
            <a:r>
              <a:rPr lang="en-US">
                <a:latin typeface="Arial"/>
                <a:cs typeface="Arial"/>
              </a:rPr>
              <a:t>Annual Report: FY23-24, CY 2023 or CY2024</a:t>
            </a:r>
            <a:endParaRPr lang="en-US">
              <a:cs typeface="Arial"/>
            </a:endParaRPr>
          </a:p>
          <a:p>
            <a:pPr lvl="1"/>
            <a:r>
              <a:rPr lang="en-US">
                <a:latin typeface="Arial"/>
                <a:cs typeface="Arial"/>
              </a:rPr>
              <a:t>IRS 990 or 990 EZ: 2023 or 2024</a:t>
            </a:r>
            <a:endParaRPr lang="en-US">
              <a:cs typeface="Arial"/>
            </a:endParaRPr>
          </a:p>
          <a:p>
            <a:pPr lvl="1"/>
            <a:r>
              <a:rPr lang="en-US">
                <a:latin typeface="Arial"/>
                <a:cs typeface="Arial"/>
              </a:rPr>
              <a:t>Financial Audit, Review or Compilation: FY 22-23, FY 23-24, CY 2022 or CY 2023</a:t>
            </a:r>
            <a:endParaRPr lang="en-US">
              <a:cs typeface="Arial"/>
            </a:endParaRPr>
          </a:p>
          <a:p>
            <a:pPr lvl="2">
              <a:buFont typeface="Wingdings"/>
              <a:buChar char="Ø"/>
            </a:pPr>
            <a:r>
              <a:rPr lang="en-US">
                <a:latin typeface="Arial"/>
                <a:cs typeface="Arial"/>
              </a:rPr>
              <a:t>View full list of </a:t>
            </a:r>
            <a:r>
              <a:rPr lang="en-US">
                <a:latin typeface="Arial"/>
                <a:cs typeface="Arial"/>
                <a:hlinkClick r:id="rId3"/>
              </a:rPr>
              <a:t>Agency Supporting Documents</a:t>
            </a:r>
            <a:endParaRPr lang="en-US">
              <a:cs typeface="Arial"/>
            </a:endParaRPr>
          </a:p>
          <a:p>
            <a:r>
              <a:rPr lang="en-US">
                <a:latin typeface="Arial"/>
                <a:cs typeface="Arial"/>
              </a:rPr>
              <a:t>Please contact PMUW staff if newer versions are expected after application due date</a:t>
            </a:r>
            <a:endParaRPr lang="en-US">
              <a:cs typeface="Arial"/>
            </a:endParaRPr>
          </a:p>
          <a:p>
            <a:pPr marL="457200" lvl="1" indent="0">
              <a:buNone/>
            </a:pPr>
            <a:endParaRPr lang="en-US">
              <a:cs typeface="Arial"/>
            </a:endParaRPr>
          </a:p>
          <a:p>
            <a:pPr lvl="2">
              <a:buFont typeface="Wingdings"/>
              <a:buChar char="Ø"/>
            </a:pPr>
            <a:endParaRPr lang="en-US">
              <a:cs typeface="Arial"/>
            </a:endParaRPr>
          </a:p>
          <a:p>
            <a:endParaRPr lang="en-US">
              <a:cs typeface="Arial"/>
            </a:endParaRPr>
          </a:p>
        </p:txBody>
      </p:sp>
      <p:sp>
        <p:nvSpPr>
          <p:cNvPr id="3" name="Title 2"/>
          <p:cNvSpPr>
            <a:spLocks noGrp="1"/>
          </p:cNvSpPr>
          <p:nvPr>
            <p:ph type="title"/>
          </p:nvPr>
        </p:nvSpPr>
        <p:spPr>
          <a:xfrm>
            <a:off x="2755900" y="493135"/>
            <a:ext cx="8597899" cy="1151075"/>
          </a:xfrm>
        </p:spPr>
        <p:txBody>
          <a:bodyPr/>
          <a:lstStyle/>
          <a:p>
            <a:r>
              <a:rPr lang="en-US">
                <a:latin typeface="Arial"/>
                <a:cs typeface="Arial"/>
              </a:rPr>
              <a:t>Common Errors: Agency Supporting Documents</a:t>
            </a:r>
            <a:endParaRPr lang="en-US"/>
          </a:p>
        </p:txBody>
      </p:sp>
      <p:sp>
        <p:nvSpPr>
          <p:cNvPr id="6" name="Slide Number Placeholder 5"/>
          <p:cNvSpPr>
            <a:spLocks noGrp="1"/>
          </p:cNvSpPr>
          <p:nvPr>
            <p:ph type="sldNum" sz="quarter" idx="4"/>
          </p:nvPr>
        </p:nvSpPr>
        <p:spPr/>
        <p:txBody>
          <a:bodyPr/>
          <a:lstStyle/>
          <a:p>
            <a:fld id="{BBB69291-A384-1346-A27A-D0A1C91B6C32}" type="slidenum">
              <a:rPr lang="en-US" smtClean="0"/>
              <a:pPr/>
              <a:t>22</a:t>
            </a:fld>
            <a:endParaRPr lang="en-US"/>
          </a:p>
        </p:txBody>
      </p:sp>
    </p:spTree>
    <p:extLst>
      <p:ext uri="{BB962C8B-B14F-4D97-AF65-F5344CB8AC3E}">
        <p14:creationId xmlns:p14="http://schemas.microsoft.com/office/powerpoint/2010/main" val="410417102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vert="horz" lIns="91440" tIns="45720" rIns="91440" bIns="45720" rtlCol="0" anchor="t">
            <a:noAutofit/>
          </a:bodyPr>
          <a:lstStyle/>
          <a:p>
            <a:r>
              <a:rPr lang="en-US">
                <a:latin typeface="Arial"/>
                <a:cs typeface="Arial"/>
              </a:rPr>
              <a:t>Example Document – IRS Tax Exempt Status Determination Letter</a:t>
            </a:r>
            <a:endParaRPr lang="en-US"/>
          </a:p>
          <a:p>
            <a:pPr marL="457200" lvl="1" indent="0">
              <a:buNone/>
            </a:pPr>
            <a:endParaRPr lang="en-US">
              <a:cs typeface="Arial"/>
            </a:endParaRPr>
          </a:p>
          <a:p>
            <a:pPr lvl="2"/>
            <a:endParaRPr lang="en-US">
              <a:cs typeface="Arial"/>
            </a:endParaRPr>
          </a:p>
          <a:p>
            <a:endParaRPr lang="en-US">
              <a:cs typeface="Arial"/>
            </a:endParaRPr>
          </a:p>
        </p:txBody>
      </p:sp>
      <p:sp>
        <p:nvSpPr>
          <p:cNvPr id="3" name="Title 2"/>
          <p:cNvSpPr>
            <a:spLocks noGrp="1"/>
          </p:cNvSpPr>
          <p:nvPr>
            <p:ph type="title"/>
          </p:nvPr>
        </p:nvSpPr>
        <p:spPr>
          <a:xfrm>
            <a:off x="2755900" y="493135"/>
            <a:ext cx="8597899" cy="1151075"/>
          </a:xfrm>
        </p:spPr>
        <p:txBody>
          <a:bodyPr/>
          <a:lstStyle/>
          <a:p>
            <a:r>
              <a:rPr lang="en-US">
                <a:latin typeface="Arial"/>
                <a:cs typeface="Arial"/>
              </a:rPr>
              <a:t>Common Errors: Agency Supporting Documents</a:t>
            </a:r>
            <a:endParaRPr lang="en-US"/>
          </a:p>
        </p:txBody>
      </p:sp>
      <p:sp>
        <p:nvSpPr>
          <p:cNvPr id="6" name="Slide Number Placeholder 5"/>
          <p:cNvSpPr>
            <a:spLocks noGrp="1"/>
          </p:cNvSpPr>
          <p:nvPr>
            <p:ph type="sldNum" sz="quarter" idx="4"/>
          </p:nvPr>
        </p:nvSpPr>
        <p:spPr/>
        <p:txBody>
          <a:bodyPr/>
          <a:lstStyle/>
          <a:p>
            <a:fld id="{BBB69291-A384-1346-A27A-D0A1C91B6C32}" type="slidenum">
              <a:rPr lang="en-US" smtClean="0"/>
              <a:pPr/>
              <a:t>23</a:t>
            </a:fld>
            <a:endParaRPr lang="en-US"/>
          </a:p>
        </p:txBody>
      </p:sp>
      <p:pic>
        <p:nvPicPr>
          <p:cNvPr id="4" name="Picture 3" descr="A white letter with black text&#10;&#10;Description automatically generated">
            <a:extLst>
              <a:ext uri="{FF2B5EF4-FFF2-40B4-BE49-F238E27FC236}">
                <a16:creationId xmlns:a16="http://schemas.microsoft.com/office/drawing/2014/main" id="{56AABBEA-C14C-FE6C-22AF-EAD0C280DB7D}"/>
              </a:ext>
            </a:extLst>
          </p:cNvPr>
          <p:cNvPicPr>
            <a:picLocks noChangeAspect="1"/>
          </p:cNvPicPr>
          <p:nvPr/>
        </p:nvPicPr>
        <p:blipFill rotWithShape="1">
          <a:blip r:embed="rId3"/>
          <a:srcRect r="-237" b="19482"/>
          <a:stretch/>
        </p:blipFill>
        <p:spPr>
          <a:xfrm>
            <a:off x="3168202" y="2736548"/>
            <a:ext cx="4556993" cy="3793956"/>
          </a:xfrm>
          <a:prstGeom prst="rect">
            <a:avLst/>
          </a:prstGeom>
        </p:spPr>
      </p:pic>
    </p:spTree>
    <p:extLst>
      <p:ext uri="{BB962C8B-B14F-4D97-AF65-F5344CB8AC3E}">
        <p14:creationId xmlns:p14="http://schemas.microsoft.com/office/powerpoint/2010/main" val="58551695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vert="horz" lIns="91440" tIns="45720" rIns="91440" bIns="45720" rtlCol="0" anchor="t">
            <a:noAutofit/>
          </a:bodyPr>
          <a:lstStyle/>
          <a:p>
            <a:r>
              <a:rPr lang="en-US">
                <a:latin typeface="Arial"/>
                <a:cs typeface="Arial"/>
              </a:rPr>
              <a:t>Example Document – Certificate of Registration – PA Dept. of State, Bureau of Charitable Organizations (BCO)</a:t>
            </a:r>
            <a:endParaRPr lang="en-US"/>
          </a:p>
          <a:p>
            <a:pPr marL="457200" lvl="1" indent="0">
              <a:buNone/>
            </a:pPr>
            <a:endParaRPr lang="en-US">
              <a:cs typeface="Arial"/>
            </a:endParaRPr>
          </a:p>
          <a:p>
            <a:pPr marL="914400" lvl="2" indent="0">
              <a:buNone/>
            </a:pPr>
            <a:endParaRPr lang="en-US">
              <a:cs typeface="Arial"/>
            </a:endParaRPr>
          </a:p>
          <a:p>
            <a:endParaRPr lang="en-US">
              <a:cs typeface="Arial"/>
            </a:endParaRPr>
          </a:p>
        </p:txBody>
      </p:sp>
      <p:sp>
        <p:nvSpPr>
          <p:cNvPr id="3" name="Title 2"/>
          <p:cNvSpPr>
            <a:spLocks noGrp="1"/>
          </p:cNvSpPr>
          <p:nvPr>
            <p:ph type="title"/>
          </p:nvPr>
        </p:nvSpPr>
        <p:spPr>
          <a:xfrm>
            <a:off x="2755900" y="493135"/>
            <a:ext cx="8597899" cy="1151075"/>
          </a:xfrm>
        </p:spPr>
        <p:txBody>
          <a:bodyPr/>
          <a:lstStyle/>
          <a:p>
            <a:r>
              <a:rPr lang="en-US">
                <a:latin typeface="Arial"/>
                <a:cs typeface="Arial"/>
              </a:rPr>
              <a:t>Common Errors: Agency Supporting Documents</a:t>
            </a:r>
            <a:endParaRPr lang="en-US"/>
          </a:p>
        </p:txBody>
      </p:sp>
      <p:sp>
        <p:nvSpPr>
          <p:cNvPr id="6" name="Slide Number Placeholder 5"/>
          <p:cNvSpPr>
            <a:spLocks noGrp="1"/>
          </p:cNvSpPr>
          <p:nvPr>
            <p:ph type="sldNum" sz="quarter" idx="4"/>
          </p:nvPr>
        </p:nvSpPr>
        <p:spPr/>
        <p:txBody>
          <a:bodyPr/>
          <a:lstStyle/>
          <a:p>
            <a:fld id="{BBB69291-A384-1346-A27A-D0A1C91B6C32}" type="slidenum">
              <a:rPr lang="en-US" smtClean="0"/>
              <a:pPr/>
              <a:t>24</a:t>
            </a:fld>
            <a:endParaRPr lang="en-US"/>
          </a:p>
        </p:txBody>
      </p:sp>
      <p:pic>
        <p:nvPicPr>
          <p:cNvPr id="4" name="Picture 3" descr="A certificate of registration with a seal&#10;&#10;Description automatically generated">
            <a:extLst>
              <a:ext uri="{FF2B5EF4-FFF2-40B4-BE49-F238E27FC236}">
                <a16:creationId xmlns:a16="http://schemas.microsoft.com/office/drawing/2014/main" id="{9CACD018-CD1C-7FFA-9E61-7D8507FDDF28}"/>
              </a:ext>
            </a:extLst>
          </p:cNvPr>
          <p:cNvPicPr>
            <a:picLocks noChangeAspect="1"/>
          </p:cNvPicPr>
          <p:nvPr/>
        </p:nvPicPr>
        <p:blipFill rotWithShape="1">
          <a:blip r:embed="rId3"/>
          <a:srcRect r="3226" b="30705"/>
          <a:stretch/>
        </p:blipFill>
        <p:spPr>
          <a:xfrm>
            <a:off x="4240963" y="2861317"/>
            <a:ext cx="3865339" cy="3580163"/>
          </a:xfrm>
          <a:prstGeom prst="rect">
            <a:avLst/>
          </a:prstGeom>
        </p:spPr>
      </p:pic>
      <p:sp>
        <p:nvSpPr>
          <p:cNvPr id="5" name="TextBox 4">
            <a:extLst>
              <a:ext uri="{FF2B5EF4-FFF2-40B4-BE49-F238E27FC236}">
                <a16:creationId xmlns:a16="http://schemas.microsoft.com/office/drawing/2014/main" id="{3DCC07A7-CC1B-783C-AFBC-ADA7F38BF402}"/>
              </a:ext>
            </a:extLst>
          </p:cNvPr>
          <p:cNvSpPr txBox="1"/>
          <p:nvPr/>
        </p:nvSpPr>
        <p:spPr>
          <a:xfrm>
            <a:off x="8231746" y="4470042"/>
            <a:ext cx="3488028" cy="138499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800">
                <a:solidFill>
                  <a:srgbClr val="FF0000"/>
                </a:solidFill>
                <a:latin typeface="Arial"/>
                <a:ea typeface="Calibri"/>
                <a:cs typeface="Calibri"/>
              </a:rPr>
              <a:t>Ensure the dates on your certificate are still valid!</a:t>
            </a:r>
            <a:r>
              <a:rPr lang="en-US">
                <a:solidFill>
                  <a:srgbClr val="FF0000"/>
                </a:solidFill>
                <a:latin typeface="Arial"/>
                <a:ea typeface="Calibri"/>
                <a:cs typeface="Calibri"/>
              </a:rPr>
              <a:t> </a:t>
            </a:r>
            <a:endParaRPr lang="en-US">
              <a:solidFill>
                <a:srgbClr val="FF0000"/>
              </a:solidFill>
              <a:latin typeface="Arial"/>
            </a:endParaRPr>
          </a:p>
        </p:txBody>
      </p:sp>
      <p:sp>
        <p:nvSpPr>
          <p:cNvPr id="7" name="Arrow: Down 6">
            <a:extLst>
              <a:ext uri="{FF2B5EF4-FFF2-40B4-BE49-F238E27FC236}">
                <a16:creationId xmlns:a16="http://schemas.microsoft.com/office/drawing/2014/main" id="{06473EB9-0468-E246-8897-E44484BB956F}"/>
              </a:ext>
            </a:extLst>
          </p:cNvPr>
          <p:cNvSpPr/>
          <p:nvPr/>
        </p:nvSpPr>
        <p:spPr>
          <a:xfrm rot="3660000" flipH="1">
            <a:off x="7082616" y="4311286"/>
            <a:ext cx="225381" cy="1738647"/>
          </a:xfrm>
          <a:prstGeom prst="downArrow">
            <a:avLst/>
          </a:prstGeom>
          <a:solidFill>
            <a:srgbClr val="FF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1177764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descr="A short form with text and numbers&#10;&#10;Description automatically generated">
            <a:extLst>
              <a:ext uri="{FF2B5EF4-FFF2-40B4-BE49-F238E27FC236}">
                <a16:creationId xmlns:a16="http://schemas.microsoft.com/office/drawing/2014/main" id="{F0488914-4D42-1D1D-C862-E631A5D9D50E}"/>
              </a:ext>
            </a:extLst>
          </p:cNvPr>
          <p:cNvPicPr>
            <a:picLocks noChangeAspect="1"/>
          </p:cNvPicPr>
          <p:nvPr/>
        </p:nvPicPr>
        <p:blipFill>
          <a:blip r:embed="rId3"/>
          <a:stretch>
            <a:fillRect/>
          </a:stretch>
        </p:blipFill>
        <p:spPr>
          <a:xfrm>
            <a:off x="6233591" y="2697720"/>
            <a:ext cx="4934264" cy="3350093"/>
          </a:xfrm>
          <a:prstGeom prst="rect">
            <a:avLst/>
          </a:prstGeom>
        </p:spPr>
      </p:pic>
      <p:sp>
        <p:nvSpPr>
          <p:cNvPr id="2" name="Content Placeholder 1"/>
          <p:cNvSpPr>
            <a:spLocks noGrp="1"/>
          </p:cNvSpPr>
          <p:nvPr>
            <p:ph idx="1"/>
          </p:nvPr>
        </p:nvSpPr>
        <p:spPr/>
        <p:txBody>
          <a:bodyPr vert="horz" lIns="91440" tIns="45720" rIns="91440" bIns="45720" rtlCol="0" anchor="t">
            <a:noAutofit/>
          </a:bodyPr>
          <a:lstStyle/>
          <a:p>
            <a:r>
              <a:rPr lang="en-US">
                <a:latin typeface="Arial"/>
                <a:cs typeface="Arial"/>
              </a:rPr>
              <a:t>Example Document – IRS 990 or 990 EZ Form </a:t>
            </a:r>
            <a:endParaRPr lang="en-US">
              <a:highlight>
                <a:srgbClr val="FFFF00"/>
              </a:highlight>
            </a:endParaRPr>
          </a:p>
          <a:p>
            <a:pPr marL="457200" lvl="1" indent="0">
              <a:buNone/>
            </a:pPr>
            <a:endParaRPr lang="en-US">
              <a:cs typeface="Arial"/>
            </a:endParaRPr>
          </a:p>
          <a:p>
            <a:pPr lvl="2"/>
            <a:endParaRPr lang="en-US">
              <a:cs typeface="Arial"/>
            </a:endParaRPr>
          </a:p>
          <a:p>
            <a:endParaRPr lang="en-US">
              <a:cs typeface="Arial"/>
            </a:endParaRPr>
          </a:p>
        </p:txBody>
      </p:sp>
      <p:sp>
        <p:nvSpPr>
          <p:cNvPr id="3" name="Title 2"/>
          <p:cNvSpPr>
            <a:spLocks noGrp="1"/>
          </p:cNvSpPr>
          <p:nvPr>
            <p:ph type="title"/>
          </p:nvPr>
        </p:nvSpPr>
        <p:spPr>
          <a:xfrm>
            <a:off x="2755900" y="493135"/>
            <a:ext cx="8597899" cy="1151075"/>
          </a:xfrm>
        </p:spPr>
        <p:txBody>
          <a:bodyPr/>
          <a:lstStyle/>
          <a:p>
            <a:r>
              <a:rPr lang="en-US">
                <a:latin typeface="Arial"/>
                <a:cs typeface="Arial"/>
              </a:rPr>
              <a:t>Common Errors: Agency Supporting Documents</a:t>
            </a:r>
            <a:endParaRPr lang="en-US"/>
          </a:p>
        </p:txBody>
      </p:sp>
      <p:sp>
        <p:nvSpPr>
          <p:cNvPr id="6" name="Slide Number Placeholder 5"/>
          <p:cNvSpPr>
            <a:spLocks noGrp="1"/>
          </p:cNvSpPr>
          <p:nvPr>
            <p:ph type="sldNum" sz="quarter" idx="4"/>
          </p:nvPr>
        </p:nvSpPr>
        <p:spPr/>
        <p:txBody>
          <a:bodyPr/>
          <a:lstStyle/>
          <a:p>
            <a:fld id="{BBB69291-A384-1346-A27A-D0A1C91B6C32}" type="slidenum">
              <a:rPr lang="en-US" smtClean="0"/>
              <a:pPr/>
              <a:t>25</a:t>
            </a:fld>
            <a:endParaRPr lang="en-US"/>
          </a:p>
        </p:txBody>
      </p:sp>
      <p:pic>
        <p:nvPicPr>
          <p:cNvPr id="8" name="Picture 7" descr="A form with numbers and text&#10;&#10;Description automatically generated">
            <a:extLst>
              <a:ext uri="{FF2B5EF4-FFF2-40B4-BE49-F238E27FC236}">
                <a16:creationId xmlns:a16="http://schemas.microsoft.com/office/drawing/2014/main" id="{854409E7-6B22-3237-B415-2314F9404976}"/>
              </a:ext>
            </a:extLst>
          </p:cNvPr>
          <p:cNvPicPr>
            <a:picLocks noChangeAspect="1"/>
          </p:cNvPicPr>
          <p:nvPr/>
        </p:nvPicPr>
        <p:blipFill>
          <a:blip r:embed="rId4"/>
          <a:stretch>
            <a:fillRect/>
          </a:stretch>
        </p:blipFill>
        <p:spPr>
          <a:xfrm>
            <a:off x="838995" y="2690626"/>
            <a:ext cx="5396174" cy="3545500"/>
          </a:xfrm>
          <a:prstGeom prst="rect">
            <a:avLst/>
          </a:prstGeom>
        </p:spPr>
      </p:pic>
    </p:spTree>
    <p:extLst>
      <p:ext uri="{BB962C8B-B14F-4D97-AF65-F5344CB8AC3E}">
        <p14:creationId xmlns:p14="http://schemas.microsoft.com/office/powerpoint/2010/main" val="414846588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vert="horz" lIns="91440" tIns="45720" rIns="91440" bIns="45720" rtlCol="0" anchor="t">
            <a:noAutofit/>
          </a:bodyPr>
          <a:lstStyle/>
          <a:p>
            <a:r>
              <a:rPr lang="en-US">
                <a:latin typeface="Arial"/>
                <a:cs typeface="Arial"/>
              </a:rPr>
              <a:t>Program Overview</a:t>
            </a:r>
            <a:endParaRPr lang="en-US"/>
          </a:p>
          <a:p>
            <a:pPr lvl="1"/>
            <a:r>
              <a:rPr lang="en-US">
                <a:latin typeface="Arial"/>
                <a:cs typeface="Arial"/>
              </a:rPr>
              <a:t>Keep descriptions short and relevant to the program you are requesting funds for</a:t>
            </a:r>
          </a:p>
          <a:p>
            <a:pPr lvl="1"/>
            <a:r>
              <a:rPr lang="en-US">
                <a:latin typeface="Arial"/>
                <a:cs typeface="Arial"/>
              </a:rPr>
              <a:t>Budget Information</a:t>
            </a:r>
            <a:endParaRPr lang="en-US">
              <a:cs typeface="Arial"/>
            </a:endParaRPr>
          </a:p>
          <a:p>
            <a:pPr lvl="2"/>
            <a:r>
              <a:rPr lang="en-US">
                <a:latin typeface="Arial"/>
                <a:cs typeface="Arial"/>
              </a:rPr>
              <a:t>Accurately calculate amount of funds requested as a percentage of </a:t>
            </a:r>
            <a:r>
              <a:rPr lang="en-US" b="1" u="sng">
                <a:latin typeface="Arial"/>
                <a:cs typeface="Arial"/>
              </a:rPr>
              <a:t>program budget</a:t>
            </a:r>
            <a:r>
              <a:rPr lang="en-US" u="sng">
                <a:latin typeface="Arial"/>
                <a:cs typeface="Arial"/>
              </a:rPr>
              <a:t> (not agency budget)</a:t>
            </a:r>
            <a:endParaRPr lang="en-US" u="sng">
              <a:cs typeface="Arial"/>
            </a:endParaRPr>
          </a:p>
          <a:p>
            <a:pPr lvl="2"/>
            <a:r>
              <a:rPr lang="en-US">
                <a:latin typeface="Arial"/>
                <a:cs typeface="Arial"/>
              </a:rPr>
              <a:t>Divide PMUW request by total program expenses</a:t>
            </a:r>
            <a:endParaRPr lang="en-US">
              <a:cs typeface="Arial"/>
            </a:endParaRPr>
          </a:p>
          <a:p>
            <a:pPr marL="457200" lvl="1" indent="0">
              <a:buNone/>
            </a:pPr>
            <a:endParaRPr lang="en-US">
              <a:cs typeface="Arial"/>
            </a:endParaRPr>
          </a:p>
          <a:p>
            <a:pPr lvl="2"/>
            <a:endParaRPr lang="en-US">
              <a:cs typeface="Arial"/>
            </a:endParaRPr>
          </a:p>
          <a:p>
            <a:endParaRPr lang="en-US">
              <a:cs typeface="Arial"/>
            </a:endParaRPr>
          </a:p>
        </p:txBody>
      </p:sp>
      <p:sp>
        <p:nvSpPr>
          <p:cNvPr id="3" name="Title 2"/>
          <p:cNvSpPr>
            <a:spLocks noGrp="1"/>
          </p:cNvSpPr>
          <p:nvPr>
            <p:ph type="title"/>
          </p:nvPr>
        </p:nvSpPr>
        <p:spPr>
          <a:xfrm>
            <a:off x="2755900" y="493135"/>
            <a:ext cx="8597899" cy="1151075"/>
          </a:xfrm>
        </p:spPr>
        <p:txBody>
          <a:bodyPr/>
          <a:lstStyle/>
          <a:p>
            <a:r>
              <a:rPr lang="en-US">
                <a:latin typeface="Arial"/>
                <a:cs typeface="Arial"/>
              </a:rPr>
              <a:t>Common Errors: Program Application</a:t>
            </a:r>
            <a:endParaRPr lang="en-US"/>
          </a:p>
        </p:txBody>
      </p:sp>
      <p:sp>
        <p:nvSpPr>
          <p:cNvPr id="6" name="Slide Number Placeholder 5"/>
          <p:cNvSpPr>
            <a:spLocks noGrp="1"/>
          </p:cNvSpPr>
          <p:nvPr>
            <p:ph type="sldNum" sz="quarter" idx="4"/>
          </p:nvPr>
        </p:nvSpPr>
        <p:spPr/>
        <p:txBody>
          <a:bodyPr/>
          <a:lstStyle/>
          <a:p>
            <a:fld id="{BBB69291-A384-1346-A27A-D0A1C91B6C32}" type="slidenum">
              <a:rPr lang="en-US" smtClean="0"/>
              <a:pPr/>
              <a:t>26</a:t>
            </a:fld>
            <a:endParaRPr lang="en-US"/>
          </a:p>
        </p:txBody>
      </p:sp>
    </p:spTree>
    <p:extLst>
      <p:ext uri="{BB962C8B-B14F-4D97-AF65-F5344CB8AC3E}">
        <p14:creationId xmlns:p14="http://schemas.microsoft.com/office/powerpoint/2010/main" val="140145386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vert="horz" lIns="91440" tIns="45720" rIns="91440" bIns="45720" rtlCol="0" anchor="t">
            <a:noAutofit/>
          </a:bodyPr>
          <a:lstStyle/>
          <a:p>
            <a:r>
              <a:rPr lang="en-US">
                <a:latin typeface="Arial"/>
                <a:cs typeface="Arial"/>
              </a:rPr>
              <a:t>Program Budget</a:t>
            </a:r>
            <a:endParaRPr lang="en-US"/>
          </a:p>
          <a:p>
            <a:pPr lvl="1"/>
            <a:r>
              <a:rPr lang="en-US">
                <a:latin typeface="Arial"/>
                <a:cs typeface="Arial"/>
              </a:rPr>
              <a:t>List full amount being requested from PMUW on Line D under Income</a:t>
            </a:r>
            <a:endParaRPr lang="en-US">
              <a:cs typeface="Arial"/>
            </a:endParaRPr>
          </a:p>
          <a:p>
            <a:pPr lvl="1"/>
            <a:r>
              <a:rPr lang="en-US">
                <a:latin typeface="Arial"/>
                <a:cs typeface="Arial"/>
              </a:rPr>
              <a:t>Verify surplus/deficit is accurate at the bottom of the budget</a:t>
            </a:r>
          </a:p>
          <a:p>
            <a:pPr lvl="1"/>
            <a:r>
              <a:rPr lang="en-US">
                <a:latin typeface="Arial"/>
                <a:cs typeface="Arial"/>
              </a:rPr>
              <a:t>If a large surplus or deficit is shown, please provide context in the Program Budget Narrative section</a:t>
            </a:r>
            <a:endParaRPr lang="en-US">
              <a:cs typeface="Arial"/>
            </a:endParaRPr>
          </a:p>
          <a:p>
            <a:pPr marL="457200" lvl="1" indent="0">
              <a:buNone/>
            </a:pPr>
            <a:endParaRPr lang="en-US">
              <a:cs typeface="Arial"/>
            </a:endParaRPr>
          </a:p>
          <a:p>
            <a:pPr lvl="2"/>
            <a:endParaRPr lang="en-US">
              <a:cs typeface="Arial"/>
            </a:endParaRPr>
          </a:p>
          <a:p>
            <a:endParaRPr lang="en-US">
              <a:cs typeface="Arial"/>
            </a:endParaRPr>
          </a:p>
        </p:txBody>
      </p:sp>
      <p:sp>
        <p:nvSpPr>
          <p:cNvPr id="3" name="Title 2"/>
          <p:cNvSpPr>
            <a:spLocks noGrp="1"/>
          </p:cNvSpPr>
          <p:nvPr>
            <p:ph type="title"/>
          </p:nvPr>
        </p:nvSpPr>
        <p:spPr>
          <a:xfrm>
            <a:off x="2755900" y="493135"/>
            <a:ext cx="8597899" cy="1151075"/>
          </a:xfrm>
        </p:spPr>
        <p:txBody>
          <a:bodyPr/>
          <a:lstStyle/>
          <a:p>
            <a:r>
              <a:rPr lang="en-US">
                <a:latin typeface="Arial"/>
                <a:cs typeface="Arial"/>
              </a:rPr>
              <a:t>Common Errors: Program Application</a:t>
            </a:r>
            <a:endParaRPr lang="en-US"/>
          </a:p>
        </p:txBody>
      </p:sp>
      <p:sp>
        <p:nvSpPr>
          <p:cNvPr id="6" name="Slide Number Placeholder 5"/>
          <p:cNvSpPr>
            <a:spLocks noGrp="1"/>
          </p:cNvSpPr>
          <p:nvPr>
            <p:ph type="sldNum" sz="quarter" idx="4"/>
          </p:nvPr>
        </p:nvSpPr>
        <p:spPr/>
        <p:txBody>
          <a:bodyPr/>
          <a:lstStyle/>
          <a:p>
            <a:fld id="{BBB69291-A384-1346-A27A-D0A1C91B6C32}" type="slidenum">
              <a:rPr lang="en-US" smtClean="0"/>
              <a:pPr/>
              <a:t>27</a:t>
            </a:fld>
            <a:endParaRPr lang="en-US"/>
          </a:p>
        </p:txBody>
      </p:sp>
    </p:spTree>
    <p:extLst>
      <p:ext uri="{BB962C8B-B14F-4D97-AF65-F5344CB8AC3E}">
        <p14:creationId xmlns:p14="http://schemas.microsoft.com/office/powerpoint/2010/main" val="104722930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vert="horz" lIns="91440" tIns="45720" rIns="91440" bIns="45720" rtlCol="0" anchor="t">
            <a:noAutofit/>
          </a:bodyPr>
          <a:lstStyle/>
          <a:p>
            <a:r>
              <a:rPr lang="en-US">
                <a:latin typeface="Arial"/>
                <a:cs typeface="Arial"/>
              </a:rPr>
              <a:t>Use bullet points to list the important services that your program provides. </a:t>
            </a:r>
            <a:endParaRPr lang="en-US">
              <a:cs typeface="Arial"/>
            </a:endParaRPr>
          </a:p>
          <a:p>
            <a:r>
              <a:rPr lang="en-US">
                <a:latin typeface="Arial"/>
                <a:cs typeface="Arial"/>
              </a:rPr>
              <a:t>Shorter and more concise applications are easier for volunteers to understand why your program is beneficial. Focus on the program you are applying for and not everything that your agency provides.</a:t>
            </a:r>
            <a:endParaRPr lang="en-US">
              <a:cs typeface="Arial"/>
            </a:endParaRPr>
          </a:p>
          <a:p>
            <a:r>
              <a:rPr lang="en-US">
                <a:latin typeface="Arial"/>
                <a:cs typeface="Arial"/>
              </a:rPr>
              <a:t>Provide a video about your program. This video can be a news story, commercial, client testimonial, a video created in house or professionally, or anything that provides more information about your program. This is not required but encouraged. </a:t>
            </a:r>
            <a:endParaRPr lang="en-US">
              <a:cs typeface="Arial"/>
            </a:endParaRPr>
          </a:p>
          <a:p>
            <a:pPr lvl="2"/>
            <a:endParaRPr lang="en-US">
              <a:cs typeface="Arial"/>
            </a:endParaRPr>
          </a:p>
          <a:p>
            <a:endParaRPr lang="en-US">
              <a:cs typeface="Arial"/>
            </a:endParaRPr>
          </a:p>
        </p:txBody>
      </p:sp>
      <p:sp>
        <p:nvSpPr>
          <p:cNvPr id="3" name="Title 2"/>
          <p:cNvSpPr>
            <a:spLocks noGrp="1"/>
          </p:cNvSpPr>
          <p:nvPr>
            <p:ph type="title"/>
          </p:nvPr>
        </p:nvSpPr>
        <p:spPr>
          <a:xfrm>
            <a:off x="2755900" y="493135"/>
            <a:ext cx="8597899" cy="1151075"/>
          </a:xfrm>
        </p:spPr>
        <p:txBody>
          <a:bodyPr/>
          <a:lstStyle/>
          <a:p>
            <a:r>
              <a:rPr lang="en-US">
                <a:latin typeface="Arial"/>
                <a:cs typeface="Arial"/>
              </a:rPr>
              <a:t>Tips to Improve Applications</a:t>
            </a:r>
            <a:endParaRPr lang="en-US"/>
          </a:p>
        </p:txBody>
      </p:sp>
      <p:sp>
        <p:nvSpPr>
          <p:cNvPr id="6" name="Slide Number Placeholder 5"/>
          <p:cNvSpPr>
            <a:spLocks noGrp="1"/>
          </p:cNvSpPr>
          <p:nvPr>
            <p:ph type="sldNum" sz="quarter" idx="4"/>
          </p:nvPr>
        </p:nvSpPr>
        <p:spPr/>
        <p:txBody>
          <a:bodyPr/>
          <a:lstStyle/>
          <a:p>
            <a:fld id="{BBB69291-A384-1346-A27A-D0A1C91B6C32}" type="slidenum">
              <a:rPr lang="en-US" smtClean="0"/>
              <a:pPr/>
              <a:t>28</a:t>
            </a:fld>
            <a:endParaRPr lang="en-US"/>
          </a:p>
        </p:txBody>
      </p:sp>
    </p:spTree>
    <p:extLst>
      <p:ext uri="{BB962C8B-B14F-4D97-AF65-F5344CB8AC3E}">
        <p14:creationId xmlns:p14="http://schemas.microsoft.com/office/powerpoint/2010/main" val="207229503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vert="horz" lIns="91440" tIns="45720" rIns="91440" bIns="45720" rtlCol="0" anchor="t">
            <a:noAutofit/>
          </a:bodyPr>
          <a:lstStyle/>
          <a:p>
            <a:r>
              <a:rPr lang="en-US">
                <a:latin typeface="Arial"/>
                <a:cs typeface="Arial"/>
              </a:rPr>
              <a:t>Agencies are able to "write in" their own outcomes or use standard outcomes (</a:t>
            </a:r>
            <a:r>
              <a:rPr lang="en-US">
                <a:latin typeface="Arial"/>
                <a:cs typeface="Arial"/>
                <a:hlinkClick r:id="rId3"/>
              </a:rPr>
              <a:t>click here for list</a:t>
            </a:r>
            <a:r>
              <a:rPr lang="en-US">
                <a:latin typeface="Arial"/>
                <a:cs typeface="Arial"/>
              </a:rPr>
              <a:t>)</a:t>
            </a:r>
            <a:endParaRPr lang="en-US">
              <a:cs typeface="Arial"/>
            </a:endParaRPr>
          </a:p>
          <a:p>
            <a:pPr lvl="1"/>
            <a:r>
              <a:rPr lang="en-US">
                <a:latin typeface="Arial"/>
                <a:cs typeface="Arial"/>
              </a:rPr>
              <a:t>If using standard outcomes, please consider if they accurately represent the change in participant status that your program seeks to accomplish</a:t>
            </a:r>
            <a:endParaRPr lang="en-US">
              <a:cs typeface="Arial"/>
            </a:endParaRPr>
          </a:p>
          <a:p>
            <a:r>
              <a:rPr lang="en-US">
                <a:latin typeface="Arial"/>
                <a:cs typeface="Arial"/>
              </a:rPr>
              <a:t>The outcomes you report on should ultimately answer the question... </a:t>
            </a:r>
            <a:endParaRPr lang="en-US" b="1">
              <a:cs typeface="Arial"/>
            </a:endParaRPr>
          </a:p>
          <a:p>
            <a:pPr marL="228600" lvl="1" indent="0" algn="ctr">
              <a:buNone/>
            </a:pPr>
            <a:r>
              <a:rPr lang="en-US" sz="2800" b="1">
                <a:solidFill>
                  <a:schemeClr val="accent3"/>
                </a:solidFill>
                <a:latin typeface="Arial"/>
                <a:cs typeface="Arial"/>
              </a:rPr>
              <a:t>"Are participants better off after receiving the service </a:t>
            </a:r>
            <a:endParaRPr lang="en-US" sz="2800" b="1">
              <a:solidFill>
                <a:schemeClr val="accent3"/>
              </a:solidFill>
              <a:cs typeface="Arial"/>
            </a:endParaRPr>
          </a:p>
          <a:p>
            <a:pPr marL="228600" lvl="1" indent="0" algn="ctr">
              <a:buNone/>
            </a:pPr>
            <a:r>
              <a:rPr lang="en-US" sz="2800" b="1">
                <a:solidFill>
                  <a:schemeClr val="accent3"/>
                </a:solidFill>
                <a:latin typeface="Arial"/>
                <a:cs typeface="Arial"/>
              </a:rPr>
              <a:t>than they were before?"</a:t>
            </a:r>
            <a:endParaRPr lang="en-US" sz="2800" b="1">
              <a:solidFill>
                <a:schemeClr val="accent3"/>
              </a:solidFill>
              <a:cs typeface="Arial"/>
            </a:endParaRPr>
          </a:p>
          <a:p>
            <a:pPr marL="914400" lvl="2" indent="0">
              <a:buNone/>
            </a:pPr>
            <a:endParaRPr lang="en-US">
              <a:cs typeface="Arial"/>
            </a:endParaRPr>
          </a:p>
          <a:p>
            <a:pPr marL="457200" lvl="1" indent="0">
              <a:buNone/>
            </a:pPr>
            <a:endParaRPr lang="en-US">
              <a:cs typeface="Arial"/>
            </a:endParaRPr>
          </a:p>
          <a:p>
            <a:pPr lvl="2"/>
            <a:endParaRPr lang="en-US">
              <a:cs typeface="Arial"/>
            </a:endParaRPr>
          </a:p>
          <a:p>
            <a:endParaRPr lang="en-US">
              <a:cs typeface="Arial"/>
            </a:endParaRPr>
          </a:p>
        </p:txBody>
      </p:sp>
      <p:sp>
        <p:nvSpPr>
          <p:cNvPr id="3" name="Title 2"/>
          <p:cNvSpPr>
            <a:spLocks noGrp="1"/>
          </p:cNvSpPr>
          <p:nvPr>
            <p:ph type="title"/>
          </p:nvPr>
        </p:nvSpPr>
        <p:spPr>
          <a:xfrm>
            <a:off x="2755900" y="493135"/>
            <a:ext cx="8597899" cy="1151075"/>
          </a:xfrm>
        </p:spPr>
        <p:txBody>
          <a:bodyPr/>
          <a:lstStyle/>
          <a:p>
            <a:r>
              <a:rPr lang="en-US">
                <a:latin typeface="Arial"/>
                <a:cs typeface="Arial"/>
              </a:rPr>
              <a:t>Performance Measures (Outcomes) Section</a:t>
            </a:r>
            <a:endParaRPr lang="en-US"/>
          </a:p>
        </p:txBody>
      </p:sp>
      <p:sp>
        <p:nvSpPr>
          <p:cNvPr id="6" name="Slide Number Placeholder 5"/>
          <p:cNvSpPr>
            <a:spLocks noGrp="1"/>
          </p:cNvSpPr>
          <p:nvPr>
            <p:ph type="sldNum" sz="quarter" idx="4"/>
          </p:nvPr>
        </p:nvSpPr>
        <p:spPr/>
        <p:txBody>
          <a:bodyPr/>
          <a:lstStyle/>
          <a:p>
            <a:fld id="{BBB69291-A384-1346-A27A-D0A1C91B6C32}" type="slidenum">
              <a:rPr lang="en-US" smtClean="0"/>
              <a:pPr/>
              <a:t>29</a:t>
            </a:fld>
            <a:endParaRPr lang="en-US"/>
          </a:p>
        </p:txBody>
      </p:sp>
    </p:spTree>
    <p:extLst>
      <p:ext uri="{BB962C8B-B14F-4D97-AF65-F5344CB8AC3E}">
        <p14:creationId xmlns:p14="http://schemas.microsoft.com/office/powerpoint/2010/main" val="189105696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0" indent="0">
              <a:buNone/>
            </a:pPr>
            <a:endParaRPr lang="en-US"/>
          </a:p>
          <a:p>
            <a:pPr marL="0" indent="0">
              <a:buNone/>
            </a:pPr>
            <a:endParaRPr lang="en-US"/>
          </a:p>
        </p:txBody>
      </p:sp>
      <p:sp>
        <p:nvSpPr>
          <p:cNvPr id="3" name="Title 2"/>
          <p:cNvSpPr>
            <a:spLocks noGrp="1"/>
          </p:cNvSpPr>
          <p:nvPr>
            <p:ph type="title"/>
          </p:nvPr>
        </p:nvSpPr>
        <p:spPr>
          <a:xfrm>
            <a:off x="2755900" y="493135"/>
            <a:ext cx="8597899" cy="1151075"/>
          </a:xfrm>
        </p:spPr>
        <p:txBody>
          <a:bodyPr/>
          <a:lstStyle/>
          <a:p>
            <a:r>
              <a:rPr lang="en-US"/>
              <a:t>Welcome and Introductions</a:t>
            </a:r>
          </a:p>
        </p:txBody>
      </p:sp>
      <p:sp>
        <p:nvSpPr>
          <p:cNvPr id="6" name="Slide Number Placeholder 5"/>
          <p:cNvSpPr>
            <a:spLocks noGrp="1"/>
          </p:cNvSpPr>
          <p:nvPr>
            <p:ph type="sldNum" sz="quarter" idx="4"/>
          </p:nvPr>
        </p:nvSpPr>
        <p:spPr/>
        <p:txBody>
          <a:bodyPr/>
          <a:lstStyle/>
          <a:p>
            <a:fld id="{BBB69291-A384-1346-A27A-D0A1C91B6C32}" type="slidenum">
              <a:rPr lang="en-US" smtClean="0"/>
              <a:pPr/>
              <a:t>3</a:t>
            </a:fld>
            <a:endParaRPr lang="en-US"/>
          </a:p>
        </p:txBody>
      </p:sp>
      <p:pic>
        <p:nvPicPr>
          <p:cNvPr id="5" name="Graphic 4" descr="Customer review outline">
            <a:extLst>
              <a:ext uri="{FF2B5EF4-FFF2-40B4-BE49-F238E27FC236}">
                <a16:creationId xmlns:a16="http://schemas.microsoft.com/office/drawing/2014/main" id="{71243EFB-3B0C-46E3-86E0-33CDAA475570}"/>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4259240" y="2366762"/>
            <a:ext cx="3300984" cy="3300984"/>
          </a:xfrm>
          <a:prstGeom prst="rect">
            <a:avLst/>
          </a:prstGeom>
        </p:spPr>
      </p:pic>
    </p:spTree>
    <p:extLst>
      <p:ext uri="{BB962C8B-B14F-4D97-AF65-F5344CB8AC3E}">
        <p14:creationId xmlns:p14="http://schemas.microsoft.com/office/powerpoint/2010/main" val="111368284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vert="horz" lIns="91440" tIns="45720" rIns="91440" bIns="45720" rtlCol="0" anchor="t">
            <a:noAutofit/>
          </a:bodyPr>
          <a:lstStyle/>
          <a:p>
            <a:r>
              <a:rPr lang="en-US">
                <a:latin typeface="Arial"/>
                <a:cs typeface="Arial"/>
              </a:rPr>
              <a:t>1-2 solid outcomes are fine</a:t>
            </a:r>
            <a:endParaRPr lang="en-US">
              <a:cs typeface="Arial"/>
            </a:endParaRPr>
          </a:p>
          <a:p>
            <a:pPr lvl="1"/>
            <a:r>
              <a:rPr lang="en-US">
                <a:latin typeface="Arial"/>
                <a:cs typeface="Arial"/>
              </a:rPr>
              <a:t>We understand that it can be a process to determine and track outcomes </a:t>
            </a:r>
          </a:p>
          <a:p>
            <a:pPr lvl="1"/>
            <a:r>
              <a:rPr lang="en-US">
                <a:latin typeface="Arial"/>
                <a:cs typeface="Arial"/>
              </a:rPr>
              <a:t>Our goal is to better capture the impact that PMUW dollars make in the community</a:t>
            </a:r>
          </a:p>
          <a:p>
            <a:pPr lvl="1"/>
            <a:endParaRPr lang="en-US">
              <a:latin typeface="Arial"/>
              <a:cs typeface="Arial"/>
            </a:endParaRPr>
          </a:p>
          <a:p>
            <a:r>
              <a:rPr lang="en-US">
                <a:latin typeface="Arial"/>
                <a:cs typeface="Arial"/>
              </a:rPr>
              <a:t>Remember technical assistance is available!</a:t>
            </a:r>
            <a:endParaRPr lang="en-US">
              <a:cs typeface="Arial"/>
            </a:endParaRPr>
          </a:p>
          <a:p>
            <a:pPr lvl="1"/>
            <a:r>
              <a:rPr lang="en-US">
                <a:latin typeface="Arial"/>
                <a:cs typeface="Arial"/>
              </a:rPr>
              <a:t>Contact Maria or Sarah for assistance</a:t>
            </a:r>
            <a:endParaRPr lang="en-US">
              <a:cs typeface="Arial"/>
            </a:endParaRPr>
          </a:p>
          <a:p>
            <a:pPr marL="914400" lvl="2" indent="0">
              <a:buNone/>
            </a:pPr>
            <a:endParaRPr lang="en-US">
              <a:cs typeface="Arial"/>
            </a:endParaRPr>
          </a:p>
          <a:p>
            <a:pPr marL="457200" lvl="1" indent="0">
              <a:buNone/>
            </a:pPr>
            <a:endParaRPr lang="en-US">
              <a:cs typeface="Arial"/>
            </a:endParaRPr>
          </a:p>
          <a:p>
            <a:pPr lvl="2"/>
            <a:endParaRPr lang="en-US">
              <a:cs typeface="Arial"/>
            </a:endParaRPr>
          </a:p>
          <a:p>
            <a:endParaRPr lang="en-US">
              <a:cs typeface="Arial"/>
            </a:endParaRPr>
          </a:p>
        </p:txBody>
      </p:sp>
      <p:sp>
        <p:nvSpPr>
          <p:cNvPr id="3" name="Title 2"/>
          <p:cNvSpPr>
            <a:spLocks noGrp="1"/>
          </p:cNvSpPr>
          <p:nvPr>
            <p:ph type="title"/>
          </p:nvPr>
        </p:nvSpPr>
        <p:spPr>
          <a:xfrm>
            <a:off x="2755900" y="493135"/>
            <a:ext cx="8597899" cy="1151075"/>
          </a:xfrm>
        </p:spPr>
        <p:txBody>
          <a:bodyPr/>
          <a:lstStyle/>
          <a:p>
            <a:r>
              <a:rPr lang="en-US">
                <a:latin typeface="Arial"/>
                <a:cs typeface="Arial"/>
              </a:rPr>
              <a:t>Performance Measures (Outcomes) Section</a:t>
            </a:r>
            <a:endParaRPr lang="en-US"/>
          </a:p>
        </p:txBody>
      </p:sp>
      <p:sp>
        <p:nvSpPr>
          <p:cNvPr id="6" name="Slide Number Placeholder 5"/>
          <p:cNvSpPr>
            <a:spLocks noGrp="1"/>
          </p:cNvSpPr>
          <p:nvPr>
            <p:ph type="sldNum" sz="quarter" idx="4"/>
          </p:nvPr>
        </p:nvSpPr>
        <p:spPr/>
        <p:txBody>
          <a:bodyPr/>
          <a:lstStyle/>
          <a:p>
            <a:fld id="{BBB69291-A384-1346-A27A-D0A1C91B6C32}" type="slidenum">
              <a:rPr lang="en-US" smtClean="0"/>
              <a:pPr/>
              <a:t>30</a:t>
            </a:fld>
            <a:endParaRPr lang="en-US"/>
          </a:p>
        </p:txBody>
      </p:sp>
    </p:spTree>
    <p:extLst>
      <p:ext uri="{BB962C8B-B14F-4D97-AF65-F5344CB8AC3E}">
        <p14:creationId xmlns:p14="http://schemas.microsoft.com/office/powerpoint/2010/main" val="1934663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vert="horz" lIns="91440" tIns="45720" rIns="91440" bIns="45720" rtlCol="0" anchor="t">
            <a:noAutofit/>
          </a:bodyPr>
          <a:lstStyle/>
          <a:p>
            <a:pPr marL="0" indent="0">
              <a:buNone/>
            </a:pPr>
            <a:endParaRPr lang="en-US"/>
          </a:p>
          <a:p>
            <a:pPr marL="457200" lvl="1" indent="0">
              <a:buNone/>
            </a:pPr>
            <a:endParaRPr lang="en-US">
              <a:cs typeface="Arial"/>
            </a:endParaRPr>
          </a:p>
          <a:p>
            <a:pPr lvl="2"/>
            <a:endParaRPr lang="en-US">
              <a:cs typeface="Arial"/>
            </a:endParaRPr>
          </a:p>
          <a:p>
            <a:endParaRPr lang="en-US">
              <a:cs typeface="Arial"/>
            </a:endParaRPr>
          </a:p>
        </p:txBody>
      </p:sp>
      <p:sp>
        <p:nvSpPr>
          <p:cNvPr id="3" name="Title 2"/>
          <p:cNvSpPr>
            <a:spLocks noGrp="1"/>
          </p:cNvSpPr>
          <p:nvPr>
            <p:ph type="title"/>
          </p:nvPr>
        </p:nvSpPr>
        <p:spPr>
          <a:xfrm>
            <a:off x="2755900" y="493135"/>
            <a:ext cx="8597899" cy="1151075"/>
          </a:xfrm>
        </p:spPr>
        <p:txBody>
          <a:bodyPr/>
          <a:lstStyle/>
          <a:p>
            <a:r>
              <a:rPr lang="en-US">
                <a:latin typeface="Arial"/>
                <a:cs typeface="Arial"/>
              </a:rPr>
              <a:t>Performance Measures (Outcomes) Section</a:t>
            </a:r>
            <a:endParaRPr lang="en-US"/>
          </a:p>
        </p:txBody>
      </p:sp>
      <p:sp>
        <p:nvSpPr>
          <p:cNvPr id="6" name="Slide Number Placeholder 5"/>
          <p:cNvSpPr>
            <a:spLocks noGrp="1"/>
          </p:cNvSpPr>
          <p:nvPr>
            <p:ph type="sldNum" sz="quarter" idx="4"/>
          </p:nvPr>
        </p:nvSpPr>
        <p:spPr/>
        <p:txBody>
          <a:bodyPr/>
          <a:lstStyle/>
          <a:p>
            <a:fld id="{BBB69291-A384-1346-A27A-D0A1C91B6C32}" type="slidenum">
              <a:rPr lang="en-US" smtClean="0"/>
              <a:pPr/>
              <a:t>31</a:t>
            </a:fld>
            <a:endParaRPr lang="en-US"/>
          </a:p>
        </p:txBody>
      </p:sp>
      <p:pic>
        <p:nvPicPr>
          <p:cNvPr id="4" name="Picture 3" descr="A diagram of a program&#10;&#10;Description automatically generated">
            <a:extLst>
              <a:ext uri="{FF2B5EF4-FFF2-40B4-BE49-F238E27FC236}">
                <a16:creationId xmlns:a16="http://schemas.microsoft.com/office/drawing/2014/main" id="{8B99BDD1-1EE0-6A7A-8BD7-792007AC071F}"/>
              </a:ext>
            </a:extLst>
          </p:cNvPr>
          <p:cNvPicPr>
            <a:picLocks noChangeAspect="1"/>
          </p:cNvPicPr>
          <p:nvPr/>
        </p:nvPicPr>
        <p:blipFill rotWithShape="1">
          <a:blip r:embed="rId3"/>
          <a:srcRect t="5044" r="134" b="190"/>
          <a:stretch/>
        </p:blipFill>
        <p:spPr>
          <a:xfrm>
            <a:off x="1679136" y="1850472"/>
            <a:ext cx="7142468" cy="4769735"/>
          </a:xfrm>
          <a:prstGeom prst="rect">
            <a:avLst/>
          </a:prstGeom>
        </p:spPr>
      </p:pic>
    </p:spTree>
    <p:extLst>
      <p:ext uri="{BB962C8B-B14F-4D97-AF65-F5344CB8AC3E}">
        <p14:creationId xmlns:p14="http://schemas.microsoft.com/office/powerpoint/2010/main" val="183092485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vert="horz" lIns="91440" tIns="45720" rIns="91440" bIns="45720" rtlCol="0" anchor="t">
            <a:noAutofit/>
          </a:bodyPr>
          <a:lstStyle/>
          <a:p>
            <a:pPr marL="0" indent="0">
              <a:buNone/>
            </a:pPr>
            <a:endParaRPr lang="en-US"/>
          </a:p>
          <a:p>
            <a:pPr marL="457200" lvl="1" indent="0">
              <a:buNone/>
            </a:pPr>
            <a:endParaRPr lang="en-US">
              <a:cs typeface="Arial"/>
            </a:endParaRPr>
          </a:p>
          <a:p>
            <a:pPr lvl="2"/>
            <a:endParaRPr lang="en-US">
              <a:cs typeface="Arial"/>
            </a:endParaRPr>
          </a:p>
          <a:p>
            <a:endParaRPr lang="en-US">
              <a:cs typeface="Arial"/>
            </a:endParaRPr>
          </a:p>
        </p:txBody>
      </p:sp>
      <p:sp>
        <p:nvSpPr>
          <p:cNvPr id="3" name="Title 2"/>
          <p:cNvSpPr>
            <a:spLocks noGrp="1"/>
          </p:cNvSpPr>
          <p:nvPr>
            <p:ph type="title"/>
          </p:nvPr>
        </p:nvSpPr>
        <p:spPr>
          <a:xfrm>
            <a:off x="2755900" y="493135"/>
            <a:ext cx="9369305" cy="1151075"/>
          </a:xfrm>
        </p:spPr>
        <p:txBody>
          <a:bodyPr/>
          <a:lstStyle/>
          <a:p>
            <a:r>
              <a:rPr lang="en-US">
                <a:latin typeface="Arial"/>
                <a:cs typeface="Arial"/>
              </a:rPr>
              <a:t>Performance Measures Section - How to Enter</a:t>
            </a:r>
            <a:endParaRPr lang="en-US"/>
          </a:p>
        </p:txBody>
      </p:sp>
      <p:sp>
        <p:nvSpPr>
          <p:cNvPr id="6" name="Slide Number Placeholder 5"/>
          <p:cNvSpPr>
            <a:spLocks noGrp="1"/>
          </p:cNvSpPr>
          <p:nvPr>
            <p:ph type="sldNum" sz="quarter" idx="4"/>
          </p:nvPr>
        </p:nvSpPr>
        <p:spPr/>
        <p:txBody>
          <a:bodyPr/>
          <a:lstStyle/>
          <a:p>
            <a:fld id="{BBB69291-A384-1346-A27A-D0A1C91B6C32}" type="slidenum">
              <a:rPr lang="en-US" smtClean="0"/>
              <a:pPr/>
              <a:t>32</a:t>
            </a:fld>
            <a:endParaRPr lang="en-US"/>
          </a:p>
        </p:txBody>
      </p:sp>
      <p:pic>
        <p:nvPicPr>
          <p:cNvPr id="7" name="Picture 6" descr="A screenshot of a computer&#10;&#10;Description automatically generated">
            <a:extLst>
              <a:ext uri="{FF2B5EF4-FFF2-40B4-BE49-F238E27FC236}">
                <a16:creationId xmlns:a16="http://schemas.microsoft.com/office/drawing/2014/main" id="{D279F659-0736-9F9A-C37C-E3FB8BDF4BB6}"/>
              </a:ext>
            </a:extLst>
          </p:cNvPr>
          <p:cNvPicPr>
            <a:picLocks noChangeAspect="1"/>
          </p:cNvPicPr>
          <p:nvPr/>
        </p:nvPicPr>
        <p:blipFill>
          <a:blip r:embed="rId3"/>
          <a:stretch>
            <a:fillRect/>
          </a:stretch>
        </p:blipFill>
        <p:spPr>
          <a:xfrm>
            <a:off x="1184476" y="1771005"/>
            <a:ext cx="9446869" cy="4955738"/>
          </a:xfrm>
          <a:prstGeom prst="rect">
            <a:avLst/>
          </a:prstGeom>
        </p:spPr>
      </p:pic>
    </p:spTree>
    <p:extLst>
      <p:ext uri="{BB962C8B-B14F-4D97-AF65-F5344CB8AC3E}">
        <p14:creationId xmlns:p14="http://schemas.microsoft.com/office/powerpoint/2010/main" val="389296407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vert="horz" lIns="91440" tIns="45720" rIns="91440" bIns="45720" rtlCol="0" anchor="t">
            <a:noAutofit/>
          </a:bodyPr>
          <a:lstStyle/>
          <a:p>
            <a:pPr marL="0" indent="0">
              <a:buNone/>
            </a:pPr>
            <a:endParaRPr lang="en-US"/>
          </a:p>
          <a:p>
            <a:pPr marL="457200" lvl="1" indent="0">
              <a:buNone/>
            </a:pPr>
            <a:endParaRPr lang="en-US">
              <a:cs typeface="Arial"/>
            </a:endParaRPr>
          </a:p>
          <a:p>
            <a:pPr lvl="2"/>
            <a:endParaRPr lang="en-US">
              <a:cs typeface="Arial"/>
            </a:endParaRPr>
          </a:p>
          <a:p>
            <a:endParaRPr lang="en-US">
              <a:cs typeface="Arial"/>
            </a:endParaRPr>
          </a:p>
        </p:txBody>
      </p:sp>
      <p:sp>
        <p:nvSpPr>
          <p:cNvPr id="3" name="Title 2"/>
          <p:cNvSpPr>
            <a:spLocks noGrp="1"/>
          </p:cNvSpPr>
          <p:nvPr>
            <p:ph type="title"/>
          </p:nvPr>
        </p:nvSpPr>
        <p:spPr>
          <a:xfrm>
            <a:off x="2755900" y="493135"/>
            <a:ext cx="8597899" cy="1151075"/>
          </a:xfrm>
        </p:spPr>
        <p:txBody>
          <a:bodyPr/>
          <a:lstStyle/>
          <a:p>
            <a:r>
              <a:rPr lang="en-US">
                <a:latin typeface="Arial"/>
                <a:cs typeface="Arial"/>
              </a:rPr>
              <a:t>Performance Measures  - Adding Inputs</a:t>
            </a:r>
            <a:endParaRPr lang="en-US"/>
          </a:p>
        </p:txBody>
      </p:sp>
      <p:sp>
        <p:nvSpPr>
          <p:cNvPr id="6" name="Slide Number Placeholder 5"/>
          <p:cNvSpPr>
            <a:spLocks noGrp="1"/>
          </p:cNvSpPr>
          <p:nvPr>
            <p:ph type="sldNum" sz="quarter" idx="4"/>
          </p:nvPr>
        </p:nvSpPr>
        <p:spPr/>
        <p:txBody>
          <a:bodyPr/>
          <a:lstStyle/>
          <a:p>
            <a:fld id="{BBB69291-A384-1346-A27A-D0A1C91B6C32}" type="slidenum">
              <a:rPr lang="en-US" smtClean="0"/>
              <a:pPr/>
              <a:t>33</a:t>
            </a:fld>
            <a:endParaRPr lang="en-US"/>
          </a:p>
        </p:txBody>
      </p:sp>
      <p:pic>
        <p:nvPicPr>
          <p:cNvPr id="4" name="Picture 3" descr="A screenshot of a computer&#10;&#10;Description automatically generated">
            <a:extLst>
              <a:ext uri="{FF2B5EF4-FFF2-40B4-BE49-F238E27FC236}">
                <a16:creationId xmlns:a16="http://schemas.microsoft.com/office/drawing/2014/main" id="{0CB71391-2990-5DFC-69B0-BA8A8CA1C2EC}"/>
              </a:ext>
            </a:extLst>
          </p:cNvPr>
          <p:cNvPicPr>
            <a:picLocks noChangeAspect="1"/>
          </p:cNvPicPr>
          <p:nvPr/>
        </p:nvPicPr>
        <p:blipFill rotWithShape="1">
          <a:blip r:embed="rId3"/>
          <a:srcRect r="146" b="33161"/>
          <a:stretch/>
        </p:blipFill>
        <p:spPr>
          <a:xfrm>
            <a:off x="354957" y="1816378"/>
            <a:ext cx="6572500" cy="2490981"/>
          </a:xfrm>
          <a:prstGeom prst="rect">
            <a:avLst/>
          </a:prstGeom>
        </p:spPr>
      </p:pic>
      <p:pic>
        <p:nvPicPr>
          <p:cNvPr id="5" name="Picture 4" descr="A screenshot of a program&#10;&#10;Description automatically generated">
            <a:extLst>
              <a:ext uri="{FF2B5EF4-FFF2-40B4-BE49-F238E27FC236}">
                <a16:creationId xmlns:a16="http://schemas.microsoft.com/office/drawing/2014/main" id="{76350937-47B4-24D0-86D6-909811F09033}"/>
              </a:ext>
            </a:extLst>
          </p:cNvPr>
          <p:cNvPicPr>
            <a:picLocks noChangeAspect="1"/>
          </p:cNvPicPr>
          <p:nvPr/>
        </p:nvPicPr>
        <p:blipFill>
          <a:blip r:embed="rId4"/>
          <a:stretch>
            <a:fillRect/>
          </a:stretch>
        </p:blipFill>
        <p:spPr>
          <a:xfrm>
            <a:off x="2753132" y="4088677"/>
            <a:ext cx="8347275" cy="1960494"/>
          </a:xfrm>
          <a:prstGeom prst="rect">
            <a:avLst/>
          </a:prstGeom>
        </p:spPr>
      </p:pic>
      <p:sp>
        <p:nvSpPr>
          <p:cNvPr id="9" name="TextBox 8">
            <a:extLst>
              <a:ext uri="{FF2B5EF4-FFF2-40B4-BE49-F238E27FC236}">
                <a16:creationId xmlns:a16="http://schemas.microsoft.com/office/drawing/2014/main" id="{C9773D66-2965-39BF-0DE6-4F61FEA95886}"/>
              </a:ext>
            </a:extLst>
          </p:cNvPr>
          <p:cNvSpPr txBox="1"/>
          <p:nvPr/>
        </p:nvSpPr>
        <p:spPr>
          <a:xfrm>
            <a:off x="612195" y="2472361"/>
            <a:ext cx="3279493"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a:solidFill>
                  <a:srgbClr val="FF0000"/>
                </a:solidFill>
                <a:cs typeface="Calibri"/>
              </a:rPr>
              <a:t>Step 1 – enter input text</a:t>
            </a:r>
          </a:p>
        </p:txBody>
      </p:sp>
      <p:sp>
        <p:nvSpPr>
          <p:cNvPr id="11" name="TextBox 10">
            <a:extLst>
              <a:ext uri="{FF2B5EF4-FFF2-40B4-BE49-F238E27FC236}">
                <a16:creationId xmlns:a16="http://schemas.microsoft.com/office/drawing/2014/main" id="{8BFDAAF8-ED23-7C46-FC41-BA02583C345B}"/>
              </a:ext>
            </a:extLst>
          </p:cNvPr>
          <p:cNvSpPr txBox="1"/>
          <p:nvPr/>
        </p:nvSpPr>
        <p:spPr>
          <a:xfrm>
            <a:off x="2882238" y="3490268"/>
            <a:ext cx="5968463"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a:solidFill>
                  <a:srgbClr val="FF0000"/>
                </a:solidFill>
                <a:cs typeface="Calibri"/>
              </a:rPr>
              <a:t>Step 2 – click "Save My Work" and Add Another Input </a:t>
            </a:r>
            <a:r>
              <a:rPr lang="en-US" b="1" u="sng">
                <a:solidFill>
                  <a:srgbClr val="FF0000"/>
                </a:solidFill>
                <a:cs typeface="Calibri"/>
              </a:rPr>
              <a:t>OR</a:t>
            </a:r>
          </a:p>
          <a:p>
            <a:r>
              <a:rPr lang="en-US">
                <a:solidFill>
                  <a:srgbClr val="FF0000"/>
                </a:solidFill>
                <a:cs typeface="Calibri"/>
              </a:rPr>
              <a:t>Close This Window as appropriate</a:t>
            </a:r>
          </a:p>
        </p:txBody>
      </p:sp>
      <p:sp>
        <p:nvSpPr>
          <p:cNvPr id="13" name="Arrow: Left 12">
            <a:extLst>
              <a:ext uri="{FF2B5EF4-FFF2-40B4-BE49-F238E27FC236}">
                <a16:creationId xmlns:a16="http://schemas.microsoft.com/office/drawing/2014/main" id="{A26A737C-5233-4BE0-BEA5-2C941E484FB5}"/>
              </a:ext>
            </a:extLst>
          </p:cNvPr>
          <p:cNvSpPr/>
          <p:nvPr/>
        </p:nvSpPr>
        <p:spPr>
          <a:xfrm rot="1260000">
            <a:off x="3867039" y="3321887"/>
            <a:ext cx="501569" cy="221847"/>
          </a:xfrm>
          <a:prstGeom prst="leftArrow">
            <a:avLst/>
          </a:prstGeom>
          <a:solidFill>
            <a:srgbClr val="FF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Arrow: Left 13">
            <a:extLst>
              <a:ext uri="{FF2B5EF4-FFF2-40B4-BE49-F238E27FC236}">
                <a16:creationId xmlns:a16="http://schemas.microsoft.com/office/drawing/2014/main" id="{0E46CF16-DBA9-84B4-2F96-78B1621D377F}"/>
              </a:ext>
            </a:extLst>
          </p:cNvPr>
          <p:cNvSpPr/>
          <p:nvPr/>
        </p:nvSpPr>
        <p:spPr>
          <a:xfrm>
            <a:off x="2089039" y="3557072"/>
            <a:ext cx="501569" cy="221847"/>
          </a:xfrm>
          <a:prstGeom prst="leftArrow">
            <a:avLst/>
          </a:prstGeom>
          <a:solidFill>
            <a:srgbClr val="FF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EBF1C970-B333-2167-F36C-633DA81A2857}"/>
              </a:ext>
            </a:extLst>
          </p:cNvPr>
          <p:cNvSpPr txBox="1"/>
          <p:nvPr/>
        </p:nvSpPr>
        <p:spPr>
          <a:xfrm>
            <a:off x="6776904" y="4713231"/>
            <a:ext cx="2243130" cy="92333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a:solidFill>
                  <a:srgbClr val="FF0000"/>
                </a:solidFill>
                <a:cs typeface="Calibri"/>
              </a:rPr>
              <a:t>Once done, your inputs will appear on the main screen</a:t>
            </a:r>
            <a:endParaRPr lang="en-US"/>
          </a:p>
        </p:txBody>
      </p:sp>
    </p:spTree>
    <p:extLst>
      <p:ext uri="{BB962C8B-B14F-4D97-AF65-F5344CB8AC3E}">
        <p14:creationId xmlns:p14="http://schemas.microsoft.com/office/powerpoint/2010/main" val="335544565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vert="horz" lIns="91440" tIns="45720" rIns="91440" bIns="45720" rtlCol="0" anchor="t">
            <a:noAutofit/>
          </a:bodyPr>
          <a:lstStyle/>
          <a:p>
            <a:pPr marL="0" indent="0">
              <a:buNone/>
            </a:pPr>
            <a:endParaRPr lang="en-US"/>
          </a:p>
          <a:p>
            <a:pPr marL="457200" lvl="1" indent="0">
              <a:buNone/>
            </a:pPr>
            <a:endParaRPr lang="en-US">
              <a:cs typeface="Arial"/>
            </a:endParaRPr>
          </a:p>
          <a:p>
            <a:pPr lvl="2"/>
            <a:endParaRPr lang="en-US">
              <a:cs typeface="Arial"/>
            </a:endParaRPr>
          </a:p>
          <a:p>
            <a:endParaRPr lang="en-US">
              <a:cs typeface="Arial"/>
            </a:endParaRPr>
          </a:p>
        </p:txBody>
      </p:sp>
      <p:sp>
        <p:nvSpPr>
          <p:cNvPr id="3" name="Title 2"/>
          <p:cNvSpPr>
            <a:spLocks noGrp="1"/>
          </p:cNvSpPr>
          <p:nvPr>
            <p:ph type="title"/>
          </p:nvPr>
        </p:nvSpPr>
        <p:spPr>
          <a:xfrm>
            <a:off x="2755900" y="493135"/>
            <a:ext cx="9025362" cy="1151075"/>
          </a:xfrm>
        </p:spPr>
        <p:txBody>
          <a:bodyPr/>
          <a:lstStyle/>
          <a:p>
            <a:r>
              <a:rPr lang="en-US">
                <a:latin typeface="Arial"/>
                <a:cs typeface="Arial"/>
              </a:rPr>
              <a:t>Performance Measures Section - Adding Activities</a:t>
            </a:r>
            <a:endParaRPr lang="en-US"/>
          </a:p>
        </p:txBody>
      </p:sp>
      <p:sp>
        <p:nvSpPr>
          <p:cNvPr id="6" name="Slide Number Placeholder 5"/>
          <p:cNvSpPr>
            <a:spLocks noGrp="1"/>
          </p:cNvSpPr>
          <p:nvPr>
            <p:ph type="sldNum" sz="quarter" idx="4"/>
          </p:nvPr>
        </p:nvSpPr>
        <p:spPr/>
        <p:txBody>
          <a:bodyPr/>
          <a:lstStyle/>
          <a:p>
            <a:fld id="{BBB69291-A384-1346-A27A-D0A1C91B6C32}" type="slidenum">
              <a:rPr lang="en-US" smtClean="0"/>
              <a:pPr/>
              <a:t>34</a:t>
            </a:fld>
            <a:endParaRPr lang="en-US"/>
          </a:p>
        </p:txBody>
      </p:sp>
      <p:pic>
        <p:nvPicPr>
          <p:cNvPr id="8" name="Picture 7" descr="A screenshot of a computer&#10;&#10;Description automatically generated">
            <a:extLst>
              <a:ext uri="{FF2B5EF4-FFF2-40B4-BE49-F238E27FC236}">
                <a16:creationId xmlns:a16="http://schemas.microsoft.com/office/drawing/2014/main" id="{36984539-2349-BF4C-DF9D-A6327D388DAD}"/>
              </a:ext>
            </a:extLst>
          </p:cNvPr>
          <p:cNvPicPr>
            <a:picLocks noChangeAspect="1"/>
          </p:cNvPicPr>
          <p:nvPr/>
        </p:nvPicPr>
        <p:blipFill>
          <a:blip r:embed="rId3"/>
          <a:stretch>
            <a:fillRect/>
          </a:stretch>
        </p:blipFill>
        <p:spPr>
          <a:xfrm>
            <a:off x="462726" y="1856536"/>
            <a:ext cx="6572491" cy="2433774"/>
          </a:xfrm>
          <a:prstGeom prst="rect">
            <a:avLst/>
          </a:prstGeom>
        </p:spPr>
      </p:pic>
      <p:pic>
        <p:nvPicPr>
          <p:cNvPr id="7" name="Picture 6" descr="A screenshot of a computer&#10;&#10;Description automatically generated">
            <a:extLst>
              <a:ext uri="{FF2B5EF4-FFF2-40B4-BE49-F238E27FC236}">
                <a16:creationId xmlns:a16="http://schemas.microsoft.com/office/drawing/2014/main" id="{F10F9367-460D-865A-9A69-5FFD08E01936}"/>
              </a:ext>
            </a:extLst>
          </p:cNvPr>
          <p:cNvPicPr>
            <a:picLocks noChangeAspect="1"/>
          </p:cNvPicPr>
          <p:nvPr/>
        </p:nvPicPr>
        <p:blipFill>
          <a:blip r:embed="rId4"/>
          <a:stretch>
            <a:fillRect/>
          </a:stretch>
        </p:blipFill>
        <p:spPr>
          <a:xfrm>
            <a:off x="1568155" y="4166664"/>
            <a:ext cx="10083478" cy="1885377"/>
          </a:xfrm>
          <a:prstGeom prst="rect">
            <a:avLst/>
          </a:prstGeom>
        </p:spPr>
      </p:pic>
      <p:sp>
        <p:nvSpPr>
          <p:cNvPr id="10" name="TextBox 9">
            <a:extLst>
              <a:ext uri="{FF2B5EF4-FFF2-40B4-BE49-F238E27FC236}">
                <a16:creationId xmlns:a16="http://schemas.microsoft.com/office/drawing/2014/main" id="{F071286E-99DC-E75E-65C7-FFB26FDE0D52}"/>
              </a:ext>
            </a:extLst>
          </p:cNvPr>
          <p:cNvSpPr txBox="1"/>
          <p:nvPr/>
        </p:nvSpPr>
        <p:spPr>
          <a:xfrm>
            <a:off x="2806979" y="3537305"/>
            <a:ext cx="5968463"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a:solidFill>
                  <a:srgbClr val="FF0000"/>
                </a:solidFill>
                <a:cs typeface="Calibri"/>
              </a:rPr>
              <a:t>Step 2 – click "Save My Work" and Add Another Activity </a:t>
            </a:r>
            <a:r>
              <a:rPr lang="en-US" b="1" u="sng">
                <a:solidFill>
                  <a:srgbClr val="FF0000"/>
                </a:solidFill>
                <a:cs typeface="Calibri"/>
              </a:rPr>
              <a:t>OR</a:t>
            </a:r>
          </a:p>
          <a:p>
            <a:r>
              <a:rPr lang="en-US">
                <a:solidFill>
                  <a:srgbClr val="FF0000"/>
                </a:solidFill>
                <a:cs typeface="Calibri"/>
              </a:rPr>
              <a:t>Close This Window as appropriate</a:t>
            </a:r>
          </a:p>
        </p:txBody>
      </p:sp>
      <p:sp>
        <p:nvSpPr>
          <p:cNvPr id="12" name="TextBox 11">
            <a:extLst>
              <a:ext uri="{FF2B5EF4-FFF2-40B4-BE49-F238E27FC236}">
                <a16:creationId xmlns:a16="http://schemas.microsoft.com/office/drawing/2014/main" id="{D1231D1C-27E1-DAB9-E2BE-3B9366CD1BF8}"/>
              </a:ext>
            </a:extLst>
          </p:cNvPr>
          <p:cNvSpPr txBox="1"/>
          <p:nvPr/>
        </p:nvSpPr>
        <p:spPr>
          <a:xfrm>
            <a:off x="598119" y="2419705"/>
            <a:ext cx="5968463"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a:solidFill>
                  <a:srgbClr val="FF0000"/>
                </a:solidFill>
                <a:cs typeface="Calibri"/>
              </a:rPr>
              <a:t>Step 1 – enter activities text </a:t>
            </a:r>
            <a:endParaRPr lang="en-US">
              <a:cs typeface="Calibri" panose="020F0502020204030204"/>
            </a:endParaRPr>
          </a:p>
        </p:txBody>
      </p:sp>
      <p:sp>
        <p:nvSpPr>
          <p:cNvPr id="14" name="Arrow: Left 13">
            <a:extLst>
              <a:ext uri="{FF2B5EF4-FFF2-40B4-BE49-F238E27FC236}">
                <a16:creationId xmlns:a16="http://schemas.microsoft.com/office/drawing/2014/main" id="{637C9DEB-A5B9-CE60-1F86-A245493E711F}"/>
              </a:ext>
            </a:extLst>
          </p:cNvPr>
          <p:cNvSpPr/>
          <p:nvPr/>
        </p:nvSpPr>
        <p:spPr>
          <a:xfrm rot="1260000">
            <a:off x="4243335" y="3256035"/>
            <a:ext cx="501569" cy="221847"/>
          </a:xfrm>
          <a:prstGeom prst="leftArrow">
            <a:avLst/>
          </a:prstGeom>
          <a:solidFill>
            <a:srgbClr val="FF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Arrow: Left 15">
            <a:extLst>
              <a:ext uri="{FF2B5EF4-FFF2-40B4-BE49-F238E27FC236}">
                <a16:creationId xmlns:a16="http://schemas.microsoft.com/office/drawing/2014/main" id="{A94DC216-E6AB-B70E-B507-50FA5A762A95}"/>
              </a:ext>
            </a:extLst>
          </p:cNvPr>
          <p:cNvSpPr/>
          <p:nvPr/>
        </p:nvSpPr>
        <p:spPr>
          <a:xfrm>
            <a:off x="2089039" y="3557072"/>
            <a:ext cx="501569" cy="221847"/>
          </a:xfrm>
          <a:prstGeom prst="leftArrow">
            <a:avLst/>
          </a:prstGeom>
          <a:solidFill>
            <a:srgbClr val="FF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643832C2-EC0B-E34F-E594-6F4155240366}"/>
              </a:ext>
            </a:extLst>
          </p:cNvPr>
          <p:cNvSpPr txBox="1"/>
          <p:nvPr/>
        </p:nvSpPr>
        <p:spPr>
          <a:xfrm>
            <a:off x="7510682" y="4779083"/>
            <a:ext cx="2243130" cy="92333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a:solidFill>
                  <a:srgbClr val="FF0000"/>
                </a:solidFill>
                <a:cs typeface="Calibri"/>
              </a:rPr>
              <a:t>Once done, your activities will appear on the main screen</a:t>
            </a:r>
            <a:endParaRPr lang="en-US"/>
          </a:p>
        </p:txBody>
      </p:sp>
    </p:spTree>
    <p:extLst>
      <p:ext uri="{BB962C8B-B14F-4D97-AF65-F5344CB8AC3E}">
        <p14:creationId xmlns:p14="http://schemas.microsoft.com/office/powerpoint/2010/main" val="380907221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vert="horz" lIns="91440" tIns="45720" rIns="91440" bIns="45720" rtlCol="0" anchor="t">
            <a:noAutofit/>
          </a:bodyPr>
          <a:lstStyle/>
          <a:p>
            <a:pPr marL="0" indent="0">
              <a:buNone/>
            </a:pPr>
            <a:endParaRPr lang="en-US"/>
          </a:p>
          <a:p>
            <a:pPr marL="457200" lvl="1" indent="0">
              <a:buNone/>
            </a:pPr>
            <a:endParaRPr lang="en-US">
              <a:cs typeface="Arial"/>
            </a:endParaRPr>
          </a:p>
          <a:p>
            <a:pPr lvl="2"/>
            <a:endParaRPr lang="en-US">
              <a:cs typeface="Arial"/>
            </a:endParaRPr>
          </a:p>
          <a:p>
            <a:endParaRPr lang="en-US">
              <a:cs typeface="Arial"/>
            </a:endParaRPr>
          </a:p>
        </p:txBody>
      </p:sp>
      <p:sp>
        <p:nvSpPr>
          <p:cNvPr id="3" name="Title 2"/>
          <p:cNvSpPr>
            <a:spLocks noGrp="1"/>
          </p:cNvSpPr>
          <p:nvPr>
            <p:ph type="title"/>
          </p:nvPr>
        </p:nvSpPr>
        <p:spPr>
          <a:xfrm>
            <a:off x="2755900" y="493135"/>
            <a:ext cx="9062533" cy="1151075"/>
          </a:xfrm>
        </p:spPr>
        <p:txBody>
          <a:bodyPr/>
          <a:lstStyle/>
          <a:p>
            <a:r>
              <a:rPr lang="en-US">
                <a:latin typeface="Arial"/>
                <a:cs typeface="Arial"/>
              </a:rPr>
              <a:t>Performance Measures Section - Adding Outputs</a:t>
            </a:r>
            <a:endParaRPr lang="en-US"/>
          </a:p>
        </p:txBody>
      </p:sp>
      <p:sp>
        <p:nvSpPr>
          <p:cNvPr id="6" name="Slide Number Placeholder 5"/>
          <p:cNvSpPr>
            <a:spLocks noGrp="1"/>
          </p:cNvSpPr>
          <p:nvPr>
            <p:ph type="sldNum" sz="quarter" idx="4"/>
          </p:nvPr>
        </p:nvSpPr>
        <p:spPr/>
        <p:txBody>
          <a:bodyPr/>
          <a:lstStyle/>
          <a:p>
            <a:fld id="{BBB69291-A384-1346-A27A-D0A1C91B6C32}" type="slidenum">
              <a:rPr lang="en-US" smtClean="0"/>
              <a:pPr/>
              <a:t>35</a:t>
            </a:fld>
            <a:endParaRPr lang="en-US"/>
          </a:p>
        </p:txBody>
      </p:sp>
      <p:pic>
        <p:nvPicPr>
          <p:cNvPr id="4" name="Picture 3" descr="A white rectangle with black lines&#10;&#10;Description automatically generated">
            <a:extLst>
              <a:ext uri="{FF2B5EF4-FFF2-40B4-BE49-F238E27FC236}">
                <a16:creationId xmlns:a16="http://schemas.microsoft.com/office/drawing/2014/main" id="{981D20B9-CB5A-EA38-8D98-53549AE09AB8}"/>
              </a:ext>
            </a:extLst>
          </p:cNvPr>
          <p:cNvPicPr>
            <a:picLocks noChangeAspect="1"/>
          </p:cNvPicPr>
          <p:nvPr/>
        </p:nvPicPr>
        <p:blipFill>
          <a:blip r:embed="rId3"/>
          <a:stretch>
            <a:fillRect/>
          </a:stretch>
        </p:blipFill>
        <p:spPr>
          <a:xfrm>
            <a:off x="463679" y="1688166"/>
            <a:ext cx="7083705" cy="2146529"/>
          </a:xfrm>
          <a:prstGeom prst="rect">
            <a:avLst/>
          </a:prstGeom>
        </p:spPr>
      </p:pic>
      <p:sp>
        <p:nvSpPr>
          <p:cNvPr id="5" name="TextBox 4">
            <a:extLst>
              <a:ext uri="{FF2B5EF4-FFF2-40B4-BE49-F238E27FC236}">
                <a16:creationId xmlns:a16="http://schemas.microsoft.com/office/drawing/2014/main" id="{8361E151-B5DB-91D8-ECB3-FAFD2C3EBAB1}"/>
              </a:ext>
            </a:extLst>
          </p:cNvPr>
          <p:cNvSpPr txBox="1"/>
          <p:nvPr/>
        </p:nvSpPr>
        <p:spPr>
          <a:xfrm>
            <a:off x="612195" y="2255991"/>
            <a:ext cx="3279493"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a:solidFill>
                  <a:srgbClr val="FF0000"/>
                </a:solidFill>
                <a:cs typeface="Calibri"/>
              </a:rPr>
              <a:t>Step 1 – enter output text</a:t>
            </a:r>
          </a:p>
        </p:txBody>
      </p:sp>
      <p:pic>
        <p:nvPicPr>
          <p:cNvPr id="11" name="Picture 10" descr="A screenshot of a computer&#10;&#10;Description automatically generated">
            <a:extLst>
              <a:ext uri="{FF2B5EF4-FFF2-40B4-BE49-F238E27FC236}">
                <a16:creationId xmlns:a16="http://schemas.microsoft.com/office/drawing/2014/main" id="{0B54FA10-2080-A202-45EB-16FFFBCD45D7}"/>
              </a:ext>
            </a:extLst>
          </p:cNvPr>
          <p:cNvPicPr>
            <a:picLocks noChangeAspect="1"/>
          </p:cNvPicPr>
          <p:nvPr/>
        </p:nvPicPr>
        <p:blipFill>
          <a:blip r:embed="rId4"/>
          <a:stretch>
            <a:fillRect/>
          </a:stretch>
        </p:blipFill>
        <p:spPr>
          <a:xfrm>
            <a:off x="2043289" y="3279272"/>
            <a:ext cx="6524976" cy="3187529"/>
          </a:xfrm>
          <a:prstGeom prst="rect">
            <a:avLst/>
          </a:prstGeom>
        </p:spPr>
      </p:pic>
      <p:sp>
        <p:nvSpPr>
          <p:cNvPr id="9" name="TextBox 8">
            <a:extLst>
              <a:ext uri="{FF2B5EF4-FFF2-40B4-BE49-F238E27FC236}">
                <a16:creationId xmlns:a16="http://schemas.microsoft.com/office/drawing/2014/main" id="{2D49703A-D471-4836-0942-9B1C3A132179}"/>
              </a:ext>
            </a:extLst>
          </p:cNvPr>
          <p:cNvSpPr txBox="1"/>
          <p:nvPr/>
        </p:nvSpPr>
        <p:spPr>
          <a:xfrm>
            <a:off x="2298979" y="3095156"/>
            <a:ext cx="8611945"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a:solidFill>
                  <a:srgbClr val="FF0000"/>
                </a:solidFill>
                <a:cs typeface="Calibri"/>
              </a:rPr>
              <a:t>Step 2 – click "Save My Work and Continue" and you will be directed to the next screen </a:t>
            </a:r>
          </a:p>
        </p:txBody>
      </p:sp>
      <p:sp>
        <p:nvSpPr>
          <p:cNvPr id="10" name="Arrow: Left 9">
            <a:extLst>
              <a:ext uri="{FF2B5EF4-FFF2-40B4-BE49-F238E27FC236}">
                <a16:creationId xmlns:a16="http://schemas.microsoft.com/office/drawing/2014/main" id="{A36E1741-BA89-352A-2EA3-7278F462A0D3}"/>
              </a:ext>
            </a:extLst>
          </p:cNvPr>
          <p:cNvSpPr/>
          <p:nvPr/>
        </p:nvSpPr>
        <p:spPr>
          <a:xfrm>
            <a:off x="1759780" y="3161961"/>
            <a:ext cx="501569" cy="221847"/>
          </a:xfrm>
          <a:prstGeom prst="leftArrow">
            <a:avLst/>
          </a:prstGeom>
          <a:solidFill>
            <a:srgbClr val="FF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Arrow: Left 11">
            <a:extLst>
              <a:ext uri="{FF2B5EF4-FFF2-40B4-BE49-F238E27FC236}">
                <a16:creationId xmlns:a16="http://schemas.microsoft.com/office/drawing/2014/main" id="{0D15C94B-B5E7-BE81-87ED-8280A2B751D9}"/>
              </a:ext>
            </a:extLst>
          </p:cNvPr>
          <p:cNvSpPr/>
          <p:nvPr/>
        </p:nvSpPr>
        <p:spPr>
          <a:xfrm>
            <a:off x="4008150" y="5175146"/>
            <a:ext cx="501569" cy="221847"/>
          </a:xfrm>
          <a:prstGeom prst="leftArrow">
            <a:avLst/>
          </a:prstGeom>
          <a:solidFill>
            <a:srgbClr val="FF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2844EE35-3186-1CC4-2025-20FC4656A050}"/>
              </a:ext>
            </a:extLst>
          </p:cNvPr>
          <p:cNvSpPr txBox="1"/>
          <p:nvPr/>
        </p:nvSpPr>
        <p:spPr>
          <a:xfrm>
            <a:off x="4641423" y="5108341"/>
            <a:ext cx="6928019"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a:solidFill>
                  <a:srgbClr val="FF0000"/>
                </a:solidFill>
                <a:cs typeface="Calibri"/>
              </a:rPr>
              <a:t>Step 3 – enter projected number of individuals/households/service units for the output</a:t>
            </a:r>
          </a:p>
        </p:txBody>
      </p:sp>
      <p:sp>
        <p:nvSpPr>
          <p:cNvPr id="14" name="Arrow: Left 13">
            <a:extLst>
              <a:ext uri="{FF2B5EF4-FFF2-40B4-BE49-F238E27FC236}">
                <a16:creationId xmlns:a16="http://schemas.microsoft.com/office/drawing/2014/main" id="{433B7748-672C-C9A2-A292-556A419572CD}"/>
              </a:ext>
            </a:extLst>
          </p:cNvPr>
          <p:cNvSpPr/>
          <p:nvPr/>
        </p:nvSpPr>
        <p:spPr>
          <a:xfrm rot="1800000">
            <a:off x="3312002" y="5824257"/>
            <a:ext cx="501569" cy="221847"/>
          </a:xfrm>
          <a:prstGeom prst="leftArrow">
            <a:avLst/>
          </a:prstGeom>
          <a:solidFill>
            <a:srgbClr val="FF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CD786FAF-30CF-A5CC-4654-F8BF472F1B30}"/>
              </a:ext>
            </a:extLst>
          </p:cNvPr>
          <p:cNvSpPr txBox="1"/>
          <p:nvPr/>
        </p:nvSpPr>
        <p:spPr>
          <a:xfrm>
            <a:off x="3775941" y="5889155"/>
            <a:ext cx="6928019"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a:solidFill>
                  <a:srgbClr val="FF0000"/>
                </a:solidFill>
                <a:cs typeface="Calibri"/>
              </a:rPr>
              <a:t>Step 4 – click "Save My Work and Mark as Completed"</a:t>
            </a:r>
          </a:p>
        </p:txBody>
      </p:sp>
    </p:spTree>
    <p:extLst>
      <p:ext uri="{BB962C8B-B14F-4D97-AF65-F5344CB8AC3E}">
        <p14:creationId xmlns:p14="http://schemas.microsoft.com/office/powerpoint/2010/main" val="13244365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15" descr="A screenshot of a computer&#10;&#10;Description automatically generated">
            <a:extLst>
              <a:ext uri="{FF2B5EF4-FFF2-40B4-BE49-F238E27FC236}">
                <a16:creationId xmlns:a16="http://schemas.microsoft.com/office/drawing/2014/main" id="{C9AEAB69-0A17-097D-6754-5820BE39AC4E}"/>
              </a:ext>
            </a:extLst>
          </p:cNvPr>
          <p:cNvPicPr>
            <a:picLocks noChangeAspect="1"/>
          </p:cNvPicPr>
          <p:nvPr/>
        </p:nvPicPr>
        <p:blipFill>
          <a:blip r:embed="rId3"/>
          <a:stretch>
            <a:fillRect/>
          </a:stretch>
        </p:blipFill>
        <p:spPr>
          <a:xfrm>
            <a:off x="1563511" y="3681776"/>
            <a:ext cx="6205125" cy="2768225"/>
          </a:xfrm>
          <a:prstGeom prst="rect">
            <a:avLst/>
          </a:prstGeom>
        </p:spPr>
      </p:pic>
      <p:pic>
        <p:nvPicPr>
          <p:cNvPr id="7" name="Picture 6" descr="A screenshot of a computer&#10;&#10;Description automatically generated">
            <a:extLst>
              <a:ext uri="{FF2B5EF4-FFF2-40B4-BE49-F238E27FC236}">
                <a16:creationId xmlns:a16="http://schemas.microsoft.com/office/drawing/2014/main" id="{3C5B0585-F96D-DEEA-C708-ABE26CC637D5}"/>
              </a:ext>
            </a:extLst>
          </p:cNvPr>
          <p:cNvPicPr>
            <a:picLocks noChangeAspect="1"/>
          </p:cNvPicPr>
          <p:nvPr/>
        </p:nvPicPr>
        <p:blipFill>
          <a:blip r:embed="rId4"/>
          <a:stretch>
            <a:fillRect/>
          </a:stretch>
        </p:blipFill>
        <p:spPr>
          <a:xfrm>
            <a:off x="406400" y="1898140"/>
            <a:ext cx="5612459" cy="1791721"/>
          </a:xfrm>
          <a:prstGeom prst="rect">
            <a:avLst/>
          </a:prstGeom>
        </p:spPr>
      </p:pic>
      <p:sp>
        <p:nvSpPr>
          <p:cNvPr id="2" name="Content Placeholder 1"/>
          <p:cNvSpPr>
            <a:spLocks noGrp="1"/>
          </p:cNvSpPr>
          <p:nvPr>
            <p:ph idx="1"/>
          </p:nvPr>
        </p:nvSpPr>
        <p:spPr/>
        <p:txBody>
          <a:bodyPr vert="horz" lIns="91440" tIns="45720" rIns="91440" bIns="45720" rtlCol="0" anchor="t">
            <a:noAutofit/>
          </a:bodyPr>
          <a:lstStyle/>
          <a:p>
            <a:pPr marL="0" indent="0">
              <a:buNone/>
            </a:pPr>
            <a:endParaRPr lang="en-US"/>
          </a:p>
          <a:p>
            <a:pPr marL="457200" lvl="1" indent="0">
              <a:buNone/>
            </a:pPr>
            <a:endParaRPr lang="en-US">
              <a:cs typeface="Arial"/>
            </a:endParaRPr>
          </a:p>
          <a:p>
            <a:pPr lvl="2"/>
            <a:endParaRPr lang="en-US">
              <a:cs typeface="Arial"/>
            </a:endParaRPr>
          </a:p>
          <a:p>
            <a:endParaRPr lang="en-US">
              <a:cs typeface="Arial"/>
            </a:endParaRPr>
          </a:p>
        </p:txBody>
      </p:sp>
      <p:sp>
        <p:nvSpPr>
          <p:cNvPr id="3" name="Title 2"/>
          <p:cNvSpPr>
            <a:spLocks noGrp="1"/>
          </p:cNvSpPr>
          <p:nvPr>
            <p:ph type="title"/>
          </p:nvPr>
        </p:nvSpPr>
        <p:spPr>
          <a:xfrm>
            <a:off x="2755900" y="493135"/>
            <a:ext cx="9043597" cy="1151075"/>
          </a:xfrm>
        </p:spPr>
        <p:txBody>
          <a:bodyPr/>
          <a:lstStyle/>
          <a:p>
            <a:r>
              <a:rPr lang="en-US">
                <a:latin typeface="Arial"/>
                <a:cs typeface="Arial"/>
              </a:rPr>
              <a:t>Performance Measures Section - Adding Outcomes</a:t>
            </a:r>
            <a:endParaRPr lang="en-US"/>
          </a:p>
        </p:txBody>
      </p:sp>
      <p:sp>
        <p:nvSpPr>
          <p:cNvPr id="6" name="Slide Number Placeholder 5"/>
          <p:cNvSpPr>
            <a:spLocks noGrp="1"/>
          </p:cNvSpPr>
          <p:nvPr>
            <p:ph type="sldNum" sz="quarter" idx="4"/>
          </p:nvPr>
        </p:nvSpPr>
        <p:spPr/>
        <p:txBody>
          <a:bodyPr/>
          <a:lstStyle/>
          <a:p>
            <a:fld id="{BBB69291-A384-1346-A27A-D0A1C91B6C32}" type="slidenum">
              <a:rPr lang="en-US" smtClean="0"/>
              <a:pPr/>
              <a:t>36</a:t>
            </a:fld>
            <a:endParaRPr lang="en-US"/>
          </a:p>
        </p:txBody>
      </p:sp>
      <p:sp>
        <p:nvSpPr>
          <p:cNvPr id="5" name="TextBox 4">
            <a:extLst>
              <a:ext uri="{FF2B5EF4-FFF2-40B4-BE49-F238E27FC236}">
                <a16:creationId xmlns:a16="http://schemas.microsoft.com/office/drawing/2014/main" id="{8361E151-B5DB-91D8-ECB3-FAFD2C3EBAB1}"/>
              </a:ext>
            </a:extLst>
          </p:cNvPr>
          <p:cNvSpPr txBox="1"/>
          <p:nvPr/>
        </p:nvSpPr>
        <p:spPr>
          <a:xfrm>
            <a:off x="555751" y="2321843"/>
            <a:ext cx="3279493"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a:solidFill>
                  <a:srgbClr val="FF0000"/>
                </a:solidFill>
                <a:cs typeface="Calibri"/>
              </a:rPr>
              <a:t>Step 1 – enter outcome text</a:t>
            </a:r>
          </a:p>
        </p:txBody>
      </p:sp>
      <p:sp>
        <p:nvSpPr>
          <p:cNvPr id="9" name="TextBox 8">
            <a:extLst>
              <a:ext uri="{FF2B5EF4-FFF2-40B4-BE49-F238E27FC236}">
                <a16:creationId xmlns:a16="http://schemas.microsoft.com/office/drawing/2014/main" id="{2D49703A-D471-4836-0942-9B1C3A132179}"/>
              </a:ext>
            </a:extLst>
          </p:cNvPr>
          <p:cNvSpPr txBox="1"/>
          <p:nvPr/>
        </p:nvSpPr>
        <p:spPr>
          <a:xfrm>
            <a:off x="2298979" y="3095156"/>
            <a:ext cx="8611945"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a:solidFill>
                  <a:srgbClr val="FF0000"/>
                </a:solidFill>
                <a:cs typeface="Calibri"/>
              </a:rPr>
              <a:t>Step 2 – click "Save My Work and Continue" and you will be directed to the next screen </a:t>
            </a:r>
          </a:p>
        </p:txBody>
      </p:sp>
      <p:sp>
        <p:nvSpPr>
          <p:cNvPr id="10" name="Arrow: Left 9">
            <a:extLst>
              <a:ext uri="{FF2B5EF4-FFF2-40B4-BE49-F238E27FC236}">
                <a16:creationId xmlns:a16="http://schemas.microsoft.com/office/drawing/2014/main" id="{A36E1741-BA89-352A-2EA3-7278F462A0D3}"/>
              </a:ext>
            </a:extLst>
          </p:cNvPr>
          <p:cNvSpPr/>
          <p:nvPr/>
        </p:nvSpPr>
        <p:spPr>
          <a:xfrm>
            <a:off x="1759780" y="3161961"/>
            <a:ext cx="501569" cy="221847"/>
          </a:xfrm>
          <a:prstGeom prst="leftArrow">
            <a:avLst/>
          </a:prstGeom>
          <a:solidFill>
            <a:srgbClr val="FF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2844EE35-3186-1CC4-2025-20FC4656A050}"/>
              </a:ext>
            </a:extLst>
          </p:cNvPr>
          <p:cNvSpPr txBox="1"/>
          <p:nvPr/>
        </p:nvSpPr>
        <p:spPr>
          <a:xfrm>
            <a:off x="1762757" y="4666192"/>
            <a:ext cx="5469871"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a:solidFill>
                  <a:srgbClr val="FF0000"/>
                </a:solidFill>
                <a:cs typeface="Calibri"/>
              </a:rPr>
              <a:t>Step 3 – enter the indicators (data) that will be used to measure the outcome</a:t>
            </a:r>
          </a:p>
        </p:txBody>
      </p:sp>
      <p:sp>
        <p:nvSpPr>
          <p:cNvPr id="14" name="Arrow: Left 13">
            <a:extLst>
              <a:ext uri="{FF2B5EF4-FFF2-40B4-BE49-F238E27FC236}">
                <a16:creationId xmlns:a16="http://schemas.microsoft.com/office/drawing/2014/main" id="{433B7748-672C-C9A2-A292-556A419572CD}"/>
              </a:ext>
            </a:extLst>
          </p:cNvPr>
          <p:cNvSpPr/>
          <p:nvPr/>
        </p:nvSpPr>
        <p:spPr>
          <a:xfrm>
            <a:off x="3170891" y="5777220"/>
            <a:ext cx="501569" cy="221847"/>
          </a:xfrm>
          <a:prstGeom prst="leftArrow">
            <a:avLst/>
          </a:prstGeom>
          <a:solidFill>
            <a:srgbClr val="FF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CD786FAF-30CF-A5CC-4654-F8BF472F1B30}"/>
              </a:ext>
            </a:extLst>
          </p:cNvPr>
          <p:cNvSpPr txBox="1"/>
          <p:nvPr/>
        </p:nvSpPr>
        <p:spPr>
          <a:xfrm>
            <a:off x="3935867" y="5710414"/>
            <a:ext cx="6928019"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a:solidFill>
                  <a:srgbClr val="FF0000"/>
                </a:solidFill>
                <a:cs typeface="Calibri"/>
              </a:rPr>
              <a:t>Step 4 – click "Save My Work" and Add Another Indicator </a:t>
            </a:r>
            <a:r>
              <a:rPr lang="en-US" b="1" u="sng">
                <a:solidFill>
                  <a:srgbClr val="FF0000"/>
                </a:solidFill>
                <a:cs typeface="Calibri"/>
              </a:rPr>
              <a:t>OR</a:t>
            </a:r>
          </a:p>
          <a:p>
            <a:r>
              <a:rPr lang="en-US">
                <a:solidFill>
                  <a:srgbClr val="FF0000"/>
                </a:solidFill>
                <a:cs typeface="Calibri"/>
              </a:rPr>
              <a:t>Continue as appropriate</a:t>
            </a:r>
          </a:p>
        </p:txBody>
      </p:sp>
      <p:sp>
        <p:nvSpPr>
          <p:cNvPr id="17" name="Arrow: Left 16">
            <a:extLst>
              <a:ext uri="{FF2B5EF4-FFF2-40B4-BE49-F238E27FC236}">
                <a16:creationId xmlns:a16="http://schemas.microsoft.com/office/drawing/2014/main" id="{75C8AD64-0B7F-4417-195B-A46DBBA2CD8A}"/>
              </a:ext>
            </a:extLst>
          </p:cNvPr>
          <p:cNvSpPr/>
          <p:nvPr/>
        </p:nvSpPr>
        <p:spPr>
          <a:xfrm rot="1620000">
            <a:off x="3537780" y="5570257"/>
            <a:ext cx="501569" cy="221847"/>
          </a:xfrm>
          <a:prstGeom prst="leftArrow">
            <a:avLst/>
          </a:prstGeom>
          <a:solidFill>
            <a:srgbClr val="FF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90693953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 name="Picture 23" descr="A screenshot of a computer&#10;&#10;Description automatically generated">
            <a:extLst>
              <a:ext uri="{FF2B5EF4-FFF2-40B4-BE49-F238E27FC236}">
                <a16:creationId xmlns:a16="http://schemas.microsoft.com/office/drawing/2014/main" id="{71DFECC6-DE0D-C2F7-B668-6A8CECF33E18}"/>
              </a:ext>
            </a:extLst>
          </p:cNvPr>
          <p:cNvPicPr>
            <a:picLocks noChangeAspect="1"/>
          </p:cNvPicPr>
          <p:nvPr/>
        </p:nvPicPr>
        <p:blipFill rotWithShape="1">
          <a:blip r:embed="rId3"/>
          <a:srcRect r="-1662" b="-4569"/>
          <a:stretch/>
        </p:blipFill>
        <p:spPr>
          <a:xfrm>
            <a:off x="509881" y="1992054"/>
            <a:ext cx="7456413" cy="4548188"/>
          </a:xfrm>
          <a:prstGeom prst="rect">
            <a:avLst/>
          </a:prstGeom>
        </p:spPr>
      </p:pic>
      <p:sp>
        <p:nvSpPr>
          <p:cNvPr id="3" name="Title 2"/>
          <p:cNvSpPr>
            <a:spLocks noGrp="1"/>
          </p:cNvSpPr>
          <p:nvPr>
            <p:ph type="title"/>
          </p:nvPr>
        </p:nvSpPr>
        <p:spPr>
          <a:xfrm>
            <a:off x="2755900" y="493135"/>
            <a:ext cx="8971710" cy="1151075"/>
          </a:xfrm>
        </p:spPr>
        <p:txBody>
          <a:bodyPr/>
          <a:lstStyle/>
          <a:p>
            <a:r>
              <a:rPr lang="en-US">
                <a:latin typeface="Arial"/>
                <a:cs typeface="Arial"/>
              </a:rPr>
              <a:t>Performance Measures Section - Adding Outcomes</a:t>
            </a:r>
            <a:endParaRPr lang="en-US"/>
          </a:p>
        </p:txBody>
      </p:sp>
      <p:sp>
        <p:nvSpPr>
          <p:cNvPr id="6" name="Slide Number Placeholder 5"/>
          <p:cNvSpPr>
            <a:spLocks noGrp="1"/>
          </p:cNvSpPr>
          <p:nvPr>
            <p:ph type="sldNum" sz="quarter" idx="4"/>
          </p:nvPr>
        </p:nvSpPr>
        <p:spPr/>
        <p:txBody>
          <a:bodyPr/>
          <a:lstStyle/>
          <a:p>
            <a:fld id="{BBB69291-A384-1346-A27A-D0A1C91B6C32}" type="slidenum">
              <a:rPr lang="en-US" smtClean="0"/>
              <a:pPr/>
              <a:t>37</a:t>
            </a:fld>
            <a:endParaRPr lang="en-US"/>
          </a:p>
        </p:txBody>
      </p:sp>
      <p:sp>
        <p:nvSpPr>
          <p:cNvPr id="9" name="TextBox 8">
            <a:extLst>
              <a:ext uri="{FF2B5EF4-FFF2-40B4-BE49-F238E27FC236}">
                <a16:creationId xmlns:a16="http://schemas.microsoft.com/office/drawing/2014/main" id="{2D49703A-D471-4836-0942-9B1C3A132179}"/>
              </a:ext>
            </a:extLst>
          </p:cNvPr>
          <p:cNvSpPr txBox="1"/>
          <p:nvPr/>
        </p:nvSpPr>
        <p:spPr>
          <a:xfrm>
            <a:off x="2524757" y="3396194"/>
            <a:ext cx="5234685" cy="92333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a:solidFill>
                  <a:srgbClr val="FF0000"/>
                </a:solidFill>
                <a:cs typeface="Calibri"/>
              </a:rPr>
              <a:t>Step 5 – add number of clients projected to be served and number expected to achieve the goal stated in the outcome</a:t>
            </a:r>
          </a:p>
        </p:txBody>
      </p:sp>
      <p:sp>
        <p:nvSpPr>
          <p:cNvPr id="20" name="Arrow: Left 19">
            <a:extLst>
              <a:ext uri="{FF2B5EF4-FFF2-40B4-BE49-F238E27FC236}">
                <a16:creationId xmlns:a16="http://schemas.microsoft.com/office/drawing/2014/main" id="{EB233D95-587B-80D3-C112-1ABB3AB75E13}"/>
              </a:ext>
            </a:extLst>
          </p:cNvPr>
          <p:cNvSpPr/>
          <p:nvPr/>
        </p:nvSpPr>
        <p:spPr>
          <a:xfrm rot="2220000">
            <a:off x="2126670" y="4450776"/>
            <a:ext cx="501569" cy="221847"/>
          </a:xfrm>
          <a:prstGeom prst="leftArrow">
            <a:avLst/>
          </a:prstGeom>
          <a:solidFill>
            <a:srgbClr val="FF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id="{FFD5A46D-8DBF-E244-BEE9-C082DE148FFC}"/>
              </a:ext>
            </a:extLst>
          </p:cNvPr>
          <p:cNvSpPr txBox="1"/>
          <p:nvPr/>
        </p:nvSpPr>
        <p:spPr>
          <a:xfrm>
            <a:off x="2647053" y="4590934"/>
            <a:ext cx="3964687"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a:solidFill>
                  <a:srgbClr val="FF0000"/>
                </a:solidFill>
                <a:cs typeface="Calibri"/>
              </a:rPr>
              <a:t>Note – percentage of clients achieving goal will auto-calculate</a:t>
            </a:r>
          </a:p>
        </p:txBody>
      </p:sp>
      <p:sp>
        <p:nvSpPr>
          <p:cNvPr id="25" name="Arrow: Left 24">
            <a:extLst>
              <a:ext uri="{FF2B5EF4-FFF2-40B4-BE49-F238E27FC236}">
                <a16:creationId xmlns:a16="http://schemas.microsoft.com/office/drawing/2014/main" id="{443A8AB5-3480-6BEF-C625-B643329868A2}"/>
              </a:ext>
            </a:extLst>
          </p:cNvPr>
          <p:cNvSpPr/>
          <p:nvPr/>
        </p:nvSpPr>
        <p:spPr>
          <a:xfrm rot="2220000">
            <a:off x="2691114" y="5419739"/>
            <a:ext cx="501569" cy="221847"/>
          </a:xfrm>
          <a:prstGeom prst="leftArrow">
            <a:avLst/>
          </a:prstGeom>
          <a:solidFill>
            <a:srgbClr val="FF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59DB0E55-B2EA-F1E1-950C-DEF5FDA9227A}"/>
              </a:ext>
            </a:extLst>
          </p:cNvPr>
          <p:cNvSpPr txBox="1"/>
          <p:nvPr/>
        </p:nvSpPr>
        <p:spPr>
          <a:xfrm>
            <a:off x="3173867" y="5588119"/>
            <a:ext cx="5291131"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a:solidFill>
                  <a:srgbClr val="FF0000"/>
                </a:solidFill>
                <a:cs typeface="Calibri"/>
              </a:rPr>
              <a:t>Step 6 – click "Save My Work and Mark as Completed"</a:t>
            </a:r>
          </a:p>
        </p:txBody>
      </p:sp>
    </p:spTree>
    <p:extLst>
      <p:ext uri="{BB962C8B-B14F-4D97-AF65-F5344CB8AC3E}">
        <p14:creationId xmlns:p14="http://schemas.microsoft.com/office/powerpoint/2010/main" val="390066127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descr="A screenshot of a computer&#10;&#10;Description automatically generated">
            <a:extLst>
              <a:ext uri="{FF2B5EF4-FFF2-40B4-BE49-F238E27FC236}">
                <a16:creationId xmlns:a16="http://schemas.microsoft.com/office/drawing/2014/main" id="{94C7A46F-CFEB-29EE-520B-F4BB7082E834}"/>
              </a:ext>
            </a:extLst>
          </p:cNvPr>
          <p:cNvPicPr>
            <a:picLocks noChangeAspect="1"/>
          </p:cNvPicPr>
          <p:nvPr/>
        </p:nvPicPr>
        <p:blipFill>
          <a:blip r:embed="rId3"/>
          <a:stretch>
            <a:fillRect/>
          </a:stretch>
        </p:blipFill>
        <p:spPr>
          <a:xfrm>
            <a:off x="462844" y="1814618"/>
            <a:ext cx="6082829" cy="3859060"/>
          </a:xfrm>
          <a:prstGeom prst="rect">
            <a:avLst/>
          </a:prstGeom>
        </p:spPr>
      </p:pic>
      <p:sp>
        <p:nvSpPr>
          <p:cNvPr id="3" name="Title 2"/>
          <p:cNvSpPr>
            <a:spLocks noGrp="1"/>
          </p:cNvSpPr>
          <p:nvPr>
            <p:ph type="title"/>
          </p:nvPr>
        </p:nvSpPr>
        <p:spPr>
          <a:xfrm>
            <a:off x="2755900" y="493135"/>
            <a:ext cx="8971710" cy="1151075"/>
          </a:xfrm>
        </p:spPr>
        <p:txBody>
          <a:bodyPr/>
          <a:lstStyle/>
          <a:p>
            <a:r>
              <a:rPr lang="en-US">
                <a:latin typeface="Arial"/>
                <a:cs typeface="Arial"/>
              </a:rPr>
              <a:t>Performance Measures Section - Adding Outcomes</a:t>
            </a:r>
            <a:endParaRPr lang="en-US"/>
          </a:p>
        </p:txBody>
      </p:sp>
      <p:sp>
        <p:nvSpPr>
          <p:cNvPr id="6" name="Slide Number Placeholder 5"/>
          <p:cNvSpPr>
            <a:spLocks noGrp="1"/>
          </p:cNvSpPr>
          <p:nvPr>
            <p:ph type="sldNum" sz="quarter" idx="4"/>
          </p:nvPr>
        </p:nvSpPr>
        <p:spPr/>
        <p:txBody>
          <a:bodyPr/>
          <a:lstStyle/>
          <a:p>
            <a:fld id="{BBB69291-A384-1346-A27A-D0A1C91B6C32}" type="slidenum">
              <a:rPr lang="en-US" smtClean="0"/>
              <a:pPr/>
              <a:t>38</a:t>
            </a:fld>
            <a:endParaRPr lang="en-US"/>
          </a:p>
        </p:txBody>
      </p:sp>
      <p:sp>
        <p:nvSpPr>
          <p:cNvPr id="9" name="TextBox 8">
            <a:extLst>
              <a:ext uri="{FF2B5EF4-FFF2-40B4-BE49-F238E27FC236}">
                <a16:creationId xmlns:a16="http://schemas.microsoft.com/office/drawing/2014/main" id="{2D49703A-D471-4836-0942-9B1C3A132179}"/>
              </a:ext>
            </a:extLst>
          </p:cNvPr>
          <p:cNvSpPr txBox="1"/>
          <p:nvPr/>
        </p:nvSpPr>
        <p:spPr>
          <a:xfrm>
            <a:off x="6889794" y="3010490"/>
            <a:ext cx="3964687" cy="120032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a:solidFill>
                  <a:srgbClr val="FF0000"/>
                </a:solidFill>
                <a:cs typeface="Calibri"/>
              </a:rPr>
              <a:t>Note: for some outcomes, it makes sense to have more than 1 indicator. You can add up to 10 indicators per outcome statement</a:t>
            </a:r>
          </a:p>
        </p:txBody>
      </p:sp>
    </p:spTree>
    <p:extLst>
      <p:ext uri="{BB962C8B-B14F-4D97-AF65-F5344CB8AC3E}">
        <p14:creationId xmlns:p14="http://schemas.microsoft.com/office/powerpoint/2010/main" val="285093546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2755900" y="493135"/>
            <a:ext cx="8986087" cy="1151075"/>
          </a:xfrm>
        </p:spPr>
        <p:txBody>
          <a:bodyPr/>
          <a:lstStyle/>
          <a:p>
            <a:r>
              <a:rPr lang="en-US">
                <a:latin typeface="Arial"/>
                <a:cs typeface="Arial"/>
              </a:rPr>
              <a:t>Performance Measures Section - Adding Outcomes</a:t>
            </a:r>
            <a:endParaRPr lang="en-US"/>
          </a:p>
        </p:txBody>
      </p:sp>
      <p:sp>
        <p:nvSpPr>
          <p:cNvPr id="6" name="Slide Number Placeholder 5"/>
          <p:cNvSpPr>
            <a:spLocks noGrp="1"/>
          </p:cNvSpPr>
          <p:nvPr>
            <p:ph type="sldNum" sz="quarter" idx="4"/>
          </p:nvPr>
        </p:nvSpPr>
        <p:spPr/>
        <p:txBody>
          <a:bodyPr/>
          <a:lstStyle/>
          <a:p>
            <a:fld id="{BBB69291-A384-1346-A27A-D0A1C91B6C32}" type="slidenum">
              <a:rPr lang="en-US" smtClean="0"/>
              <a:pPr/>
              <a:t>39</a:t>
            </a:fld>
            <a:endParaRPr lang="en-US"/>
          </a:p>
        </p:txBody>
      </p:sp>
      <p:pic>
        <p:nvPicPr>
          <p:cNvPr id="2" name="Picture 1" descr="A screenshot of a computer&#10;&#10;Description automatically generated">
            <a:extLst>
              <a:ext uri="{FF2B5EF4-FFF2-40B4-BE49-F238E27FC236}">
                <a16:creationId xmlns:a16="http://schemas.microsoft.com/office/drawing/2014/main" id="{214E2B77-8E78-E89C-19AB-F97794EBBCAB}"/>
              </a:ext>
            </a:extLst>
          </p:cNvPr>
          <p:cNvPicPr>
            <a:picLocks noChangeAspect="1"/>
          </p:cNvPicPr>
          <p:nvPr/>
        </p:nvPicPr>
        <p:blipFill>
          <a:blip r:embed="rId3"/>
          <a:stretch>
            <a:fillRect/>
          </a:stretch>
        </p:blipFill>
        <p:spPr>
          <a:xfrm>
            <a:off x="904993" y="1755702"/>
            <a:ext cx="3778014" cy="2800968"/>
          </a:xfrm>
          <a:prstGeom prst="rect">
            <a:avLst/>
          </a:prstGeom>
        </p:spPr>
      </p:pic>
      <p:pic>
        <p:nvPicPr>
          <p:cNvPr id="4" name="Picture 3" descr="A screenshot of a computer&#10;&#10;Description automatically generated">
            <a:extLst>
              <a:ext uri="{FF2B5EF4-FFF2-40B4-BE49-F238E27FC236}">
                <a16:creationId xmlns:a16="http://schemas.microsoft.com/office/drawing/2014/main" id="{3837E009-1F67-87D6-2C7F-BE8B48125876}"/>
              </a:ext>
            </a:extLst>
          </p:cNvPr>
          <p:cNvPicPr>
            <a:picLocks noChangeAspect="1"/>
          </p:cNvPicPr>
          <p:nvPr/>
        </p:nvPicPr>
        <p:blipFill>
          <a:blip r:embed="rId4"/>
          <a:stretch>
            <a:fillRect/>
          </a:stretch>
        </p:blipFill>
        <p:spPr>
          <a:xfrm>
            <a:off x="904993" y="4547482"/>
            <a:ext cx="3749792" cy="2833628"/>
          </a:xfrm>
          <a:prstGeom prst="rect">
            <a:avLst/>
          </a:prstGeom>
        </p:spPr>
      </p:pic>
      <p:sp>
        <p:nvSpPr>
          <p:cNvPr id="7" name="TextBox 6">
            <a:extLst>
              <a:ext uri="{FF2B5EF4-FFF2-40B4-BE49-F238E27FC236}">
                <a16:creationId xmlns:a16="http://schemas.microsoft.com/office/drawing/2014/main" id="{AE64CC48-5E7C-54C0-344F-3983F2974294}"/>
              </a:ext>
            </a:extLst>
          </p:cNvPr>
          <p:cNvSpPr txBox="1"/>
          <p:nvPr/>
        </p:nvSpPr>
        <p:spPr>
          <a:xfrm>
            <a:off x="4820164" y="2963453"/>
            <a:ext cx="3964687"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a:solidFill>
                  <a:srgbClr val="FF0000"/>
                </a:solidFill>
                <a:cs typeface="Calibri"/>
              </a:rPr>
              <a:t>Once completed, you can review all entries on the home screen</a:t>
            </a:r>
          </a:p>
        </p:txBody>
      </p:sp>
    </p:spTree>
    <p:extLst>
      <p:ext uri="{BB962C8B-B14F-4D97-AF65-F5344CB8AC3E}">
        <p14:creationId xmlns:p14="http://schemas.microsoft.com/office/powerpoint/2010/main" val="344240409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0" indent="0">
              <a:buNone/>
            </a:pPr>
            <a:r>
              <a:rPr lang="en-US" b="1"/>
              <a:t>Mission: </a:t>
            </a:r>
            <a:r>
              <a:rPr lang="en-US"/>
              <a:t>Pocono Mountains United Way engages and mobilizes resources to improve lives through accelerated community change.</a:t>
            </a:r>
          </a:p>
          <a:p>
            <a:pPr marL="0" indent="0">
              <a:buNone/>
            </a:pPr>
            <a:endParaRPr lang="en-US"/>
          </a:p>
          <a:p>
            <a:pPr marL="0" indent="0">
              <a:buNone/>
            </a:pPr>
            <a:r>
              <a:rPr lang="en-US" b="1"/>
              <a:t>Vision: </a:t>
            </a:r>
            <a:r>
              <a:rPr lang="en-US"/>
              <a:t>A community where everyone has ample opportunities for quality education, good health, and financial stability. </a:t>
            </a:r>
            <a:endParaRPr lang="en-US" b="1"/>
          </a:p>
          <a:p>
            <a:pPr marL="0" indent="0">
              <a:buNone/>
            </a:pPr>
            <a:endParaRPr lang="en-US"/>
          </a:p>
          <a:p>
            <a:pPr marL="0" indent="0">
              <a:buNone/>
            </a:pPr>
            <a:endParaRPr lang="en-US"/>
          </a:p>
        </p:txBody>
      </p:sp>
      <p:sp>
        <p:nvSpPr>
          <p:cNvPr id="3" name="Title 2"/>
          <p:cNvSpPr>
            <a:spLocks noGrp="1"/>
          </p:cNvSpPr>
          <p:nvPr>
            <p:ph type="title"/>
          </p:nvPr>
        </p:nvSpPr>
        <p:spPr>
          <a:xfrm>
            <a:off x="2755900" y="493135"/>
            <a:ext cx="8597899" cy="1151075"/>
          </a:xfrm>
        </p:spPr>
        <p:txBody>
          <a:bodyPr/>
          <a:lstStyle/>
          <a:p>
            <a:r>
              <a:rPr lang="en-US"/>
              <a:t>Mission and Vision</a:t>
            </a:r>
          </a:p>
        </p:txBody>
      </p:sp>
      <p:sp>
        <p:nvSpPr>
          <p:cNvPr id="6" name="Slide Number Placeholder 5"/>
          <p:cNvSpPr>
            <a:spLocks noGrp="1"/>
          </p:cNvSpPr>
          <p:nvPr>
            <p:ph type="sldNum" sz="quarter" idx="4"/>
          </p:nvPr>
        </p:nvSpPr>
        <p:spPr/>
        <p:txBody>
          <a:bodyPr/>
          <a:lstStyle/>
          <a:p>
            <a:fld id="{BBB69291-A384-1346-A27A-D0A1C91B6C32}" type="slidenum">
              <a:rPr lang="en-US" smtClean="0"/>
              <a:pPr/>
              <a:t>4</a:t>
            </a:fld>
            <a:endParaRPr lang="en-US"/>
          </a:p>
        </p:txBody>
      </p:sp>
    </p:spTree>
    <p:extLst>
      <p:ext uri="{BB962C8B-B14F-4D97-AF65-F5344CB8AC3E}">
        <p14:creationId xmlns:p14="http://schemas.microsoft.com/office/powerpoint/2010/main" val="1688322441"/>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2755900" y="493135"/>
            <a:ext cx="8927158" cy="1151075"/>
          </a:xfrm>
        </p:spPr>
        <p:txBody>
          <a:bodyPr/>
          <a:lstStyle/>
          <a:p>
            <a:r>
              <a:rPr lang="en-US">
                <a:latin typeface="Arial"/>
                <a:cs typeface="Arial"/>
              </a:rPr>
              <a:t>Performance Measures Section - Adding Outcomes</a:t>
            </a:r>
            <a:endParaRPr lang="en-US"/>
          </a:p>
        </p:txBody>
      </p:sp>
      <p:sp>
        <p:nvSpPr>
          <p:cNvPr id="6" name="Slide Number Placeholder 5"/>
          <p:cNvSpPr>
            <a:spLocks noGrp="1"/>
          </p:cNvSpPr>
          <p:nvPr>
            <p:ph type="sldNum" sz="quarter" idx="4"/>
          </p:nvPr>
        </p:nvSpPr>
        <p:spPr/>
        <p:txBody>
          <a:bodyPr/>
          <a:lstStyle/>
          <a:p>
            <a:fld id="{BBB69291-A384-1346-A27A-D0A1C91B6C32}" type="slidenum">
              <a:rPr lang="en-US" smtClean="0"/>
              <a:pPr/>
              <a:t>40</a:t>
            </a:fld>
            <a:endParaRPr lang="en-US"/>
          </a:p>
        </p:txBody>
      </p:sp>
      <p:pic>
        <p:nvPicPr>
          <p:cNvPr id="5" name="Picture 4" descr="A screenshot of a computer&#10;&#10;Description automatically generated">
            <a:extLst>
              <a:ext uri="{FF2B5EF4-FFF2-40B4-BE49-F238E27FC236}">
                <a16:creationId xmlns:a16="http://schemas.microsoft.com/office/drawing/2014/main" id="{302B31E7-AF6D-D750-8F70-AAEC7DE405B3}"/>
              </a:ext>
            </a:extLst>
          </p:cNvPr>
          <p:cNvPicPr>
            <a:picLocks noChangeAspect="1"/>
          </p:cNvPicPr>
          <p:nvPr/>
        </p:nvPicPr>
        <p:blipFill>
          <a:blip r:embed="rId3"/>
          <a:stretch>
            <a:fillRect/>
          </a:stretch>
        </p:blipFill>
        <p:spPr>
          <a:xfrm>
            <a:off x="732920" y="1849601"/>
            <a:ext cx="8434681" cy="3262637"/>
          </a:xfrm>
          <a:prstGeom prst="rect">
            <a:avLst/>
          </a:prstGeom>
        </p:spPr>
      </p:pic>
      <p:sp>
        <p:nvSpPr>
          <p:cNvPr id="11" name="Arrow: Left 10">
            <a:extLst>
              <a:ext uri="{FF2B5EF4-FFF2-40B4-BE49-F238E27FC236}">
                <a16:creationId xmlns:a16="http://schemas.microsoft.com/office/drawing/2014/main" id="{BFA97199-058A-0F52-36BF-13B3286258F9}"/>
              </a:ext>
            </a:extLst>
          </p:cNvPr>
          <p:cNvSpPr/>
          <p:nvPr/>
        </p:nvSpPr>
        <p:spPr>
          <a:xfrm>
            <a:off x="9129354" y="2801384"/>
            <a:ext cx="501569" cy="221847"/>
          </a:xfrm>
          <a:prstGeom prst="leftArrow">
            <a:avLst/>
          </a:prstGeom>
          <a:solidFill>
            <a:srgbClr val="FF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70CD25B4-B5A1-1FAC-2B4B-313619C25338}"/>
              </a:ext>
            </a:extLst>
          </p:cNvPr>
          <p:cNvSpPr txBox="1"/>
          <p:nvPr/>
        </p:nvSpPr>
        <p:spPr>
          <a:xfrm>
            <a:off x="9710467" y="2712668"/>
            <a:ext cx="2257422"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a:solidFill>
                  <a:srgbClr val="FF0000"/>
                </a:solidFill>
                <a:cs typeface="Calibri"/>
              </a:rPr>
              <a:t>Click "View Diagram" </a:t>
            </a:r>
          </a:p>
        </p:txBody>
      </p:sp>
    </p:spTree>
    <p:extLst>
      <p:ext uri="{BB962C8B-B14F-4D97-AF65-F5344CB8AC3E}">
        <p14:creationId xmlns:p14="http://schemas.microsoft.com/office/powerpoint/2010/main" val="2520950450"/>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2755900" y="493135"/>
            <a:ext cx="8955380" cy="1151075"/>
          </a:xfrm>
        </p:spPr>
        <p:txBody>
          <a:bodyPr/>
          <a:lstStyle/>
          <a:p>
            <a:r>
              <a:rPr lang="en-US">
                <a:latin typeface="Arial"/>
                <a:cs typeface="Arial"/>
              </a:rPr>
              <a:t>Performance Measures Section - Reviewing the Logic Model</a:t>
            </a:r>
            <a:endParaRPr lang="en-US"/>
          </a:p>
        </p:txBody>
      </p:sp>
      <p:sp>
        <p:nvSpPr>
          <p:cNvPr id="6" name="Slide Number Placeholder 5"/>
          <p:cNvSpPr>
            <a:spLocks noGrp="1"/>
          </p:cNvSpPr>
          <p:nvPr>
            <p:ph type="sldNum" sz="quarter" idx="4"/>
          </p:nvPr>
        </p:nvSpPr>
        <p:spPr/>
        <p:txBody>
          <a:bodyPr/>
          <a:lstStyle/>
          <a:p>
            <a:fld id="{BBB69291-A384-1346-A27A-D0A1C91B6C32}" type="slidenum">
              <a:rPr lang="en-US" smtClean="0"/>
              <a:pPr/>
              <a:t>41</a:t>
            </a:fld>
            <a:endParaRPr lang="en-US"/>
          </a:p>
        </p:txBody>
      </p:sp>
      <p:pic>
        <p:nvPicPr>
          <p:cNvPr id="2" name="Picture 1" descr="A screenshot of a program&#10;&#10;Description automatically generated">
            <a:extLst>
              <a:ext uri="{FF2B5EF4-FFF2-40B4-BE49-F238E27FC236}">
                <a16:creationId xmlns:a16="http://schemas.microsoft.com/office/drawing/2014/main" id="{D27F24C2-E365-3763-9D47-FB798A062CE0}"/>
              </a:ext>
            </a:extLst>
          </p:cNvPr>
          <p:cNvPicPr>
            <a:picLocks noChangeAspect="1"/>
          </p:cNvPicPr>
          <p:nvPr/>
        </p:nvPicPr>
        <p:blipFill>
          <a:blip r:embed="rId3"/>
          <a:stretch>
            <a:fillRect/>
          </a:stretch>
        </p:blipFill>
        <p:spPr>
          <a:xfrm>
            <a:off x="3605514" y="1718723"/>
            <a:ext cx="5241402" cy="5002426"/>
          </a:xfrm>
          <a:prstGeom prst="rect">
            <a:avLst/>
          </a:prstGeom>
        </p:spPr>
      </p:pic>
      <p:sp>
        <p:nvSpPr>
          <p:cNvPr id="7" name="TextBox 6">
            <a:extLst>
              <a:ext uri="{FF2B5EF4-FFF2-40B4-BE49-F238E27FC236}">
                <a16:creationId xmlns:a16="http://schemas.microsoft.com/office/drawing/2014/main" id="{48730864-C280-801C-BE44-A5495A4D0A01}"/>
              </a:ext>
            </a:extLst>
          </p:cNvPr>
          <p:cNvSpPr txBox="1"/>
          <p:nvPr/>
        </p:nvSpPr>
        <p:spPr>
          <a:xfrm>
            <a:off x="9054568" y="3098491"/>
            <a:ext cx="2257422"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a:solidFill>
                  <a:srgbClr val="FF0000"/>
                </a:solidFill>
                <a:cs typeface="Calibri"/>
              </a:rPr>
              <a:t>Review all entries in the logic model</a:t>
            </a:r>
            <a:endParaRPr lang="en-US"/>
          </a:p>
        </p:txBody>
      </p:sp>
    </p:spTree>
    <p:extLst>
      <p:ext uri="{BB962C8B-B14F-4D97-AF65-F5344CB8AC3E}">
        <p14:creationId xmlns:p14="http://schemas.microsoft.com/office/powerpoint/2010/main" val="1890634780"/>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screenshot of a report&#10;&#10;Description automatically generated">
            <a:extLst>
              <a:ext uri="{FF2B5EF4-FFF2-40B4-BE49-F238E27FC236}">
                <a16:creationId xmlns:a16="http://schemas.microsoft.com/office/drawing/2014/main" id="{FB5EB4A9-805D-257F-06D0-BBE5841E2E41}"/>
              </a:ext>
            </a:extLst>
          </p:cNvPr>
          <p:cNvPicPr>
            <a:picLocks noChangeAspect="1"/>
          </p:cNvPicPr>
          <p:nvPr/>
        </p:nvPicPr>
        <p:blipFill>
          <a:blip r:embed="rId3"/>
          <a:stretch>
            <a:fillRect/>
          </a:stretch>
        </p:blipFill>
        <p:spPr>
          <a:xfrm>
            <a:off x="46299" y="2473940"/>
            <a:ext cx="9012819" cy="2942197"/>
          </a:xfrm>
          <a:prstGeom prst="rect">
            <a:avLst/>
          </a:prstGeom>
        </p:spPr>
      </p:pic>
      <p:sp>
        <p:nvSpPr>
          <p:cNvPr id="3" name="Title 2"/>
          <p:cNvSpPr>
            <a:spLocks noGrp="1"/>
          </p:cNvSpPr>
          <p:nvPr>
            <p:ph type="title"/>
          </p:nvPr>
        </p:nvSpPr>
        <p:spPr>
          <a:xfrm>
            <a:off x="2755900" y="493135"/>
            <a:ext cx="9058861" cy="1151075"/>
          </a:xfrm>
        </p:spPr>
        <p:txBody>
          <a:bodyPr/>
          <a:lstStyle/>
          <a:p>
            <a:r>
              <a:rPr lang="en-US">
                <a:latin typeface="Arial"/>
                <a:cs typeface="Arial"/>
              </a:rPr>
              <a:t>Performance Measures Section – Completing the Section</a:t>
            </a:r>
            <a:endParaRPr lang="en-US"/>
          </a:p>
        </p:txBody>
      </p:sp>
      <p:sp>
        <p:nvSpPr>
          <p:cNvPr id="6" name="Slide Number Placeholder 5"/>
          <p:cNvSpPr>
            <a:spLocks noGrp="1"/>
          </p:cNvSpPr>
          <p:nvPr>
            <p:ph type="sldNum" sz="quarter" idx="4"/>
          </p:nvPr>
        </p:nvSpPr>
        <p:spPr/>
        <p:txBody>
          <a:bodyPr/>
          <a:lstStyle/>
          <a:p>
            <a:fld id="{BBB69291-A384-1346-A27A-D0A1C91B6C32}" type="slidenum">
              <a:rPr lang="en-US" smtClean="0"/>
              <a:pPr/>
              <a:t>42</a:t>
            </a:fld>
            <a:endParaRPr lang="en-US"/>
          </a:p>
        </p:txBody>
      </p:sp>
      <p:sp>
        <p:nvSpPr>
          <p:cNvPr id="7" name="TextBox 6">
            <a:extLst>
              <a:ext uri="{FF2B5EF4-FFF2-40B4-BE49-F238E27FC236}">
                <a16:creationId xmlns:a16="http://schemas.microsoft.com/office/drawing/2014/main" id="{48730864-C280-801C-BE44-A5495A4D0A01}"/>
              </a:ext>
            </a:extLst>
          </p:cNvPr>
          <p:cNvSpPr txBox="1"/>
          <p:nvPr/>
        </p:nvSpPr>
        <p:spPr>
          <a:xfrm>
            <a:off x="3045377" y="4439225"/>
            <a:ext cx="5353649"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a:solidFill>
                  <a:srgbClr val="FF0000"/>
                </a:solidFill>
                <a:cs typeface="Calibri"/>
              </a:rPr>
              <a:t>Close the logic model view, then click "Return to Overview Page" at the bottom of the screen</a:t>
            </a:r>
          </a:p>
        </p:txBody>
      </p:sp>
      <p:sp>
        <p:nvSpPr>
          <p:cNvPr id="9" name="Arrow: Left 8">
            <a:extLst>
              <a:ext uri="{FF2B5EF4-FFF2-40B4-BE49-F238E27FC236}">
                <a16:creationId xmlns:a16="http://schemas.microsoft.com/office/drawing/2014/main" id="{A3170368-F5EA-588B-411A-798E8A4E21CC}"/>
              </a:ext>
            </a:extLst>
          </p:cNvPr>
          <p:cNvSpPr/>
          <p:nvPr/>
        </p:nvSpPr>
        <p:spPr>
          <a:xfrm>
            <a:off x="2502848" y="4682270"/>
            <a:ext cx="501569" cy="221847"/>
          </a:xfrm>
          <a:prstGeom prst="leftArrow">
            <a:avLst/>
          </a:prstGeom>
          <a:solidFill>
            <a:srgbClr val="FF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Explosion: 8 Points 9">
            <a:extLst>
              <a:ext uri="{FF2B5EF4-FFF2-40B4-BE49-F238E27FC236}">
                <a16:creationId xmlns:a16="http://schemas.microsoft.com/office/drawing/2014/main" id="{5B5B9DE8-2038-CE26-59D5-E9BA0816F757}"/>
              </a:ext>
            </a:extLst>
          </p:cNvPr>
          <p:cNvSpPr/>
          <p:nvPr/>
        </p:nvSpPr>
        <p:spPr>
          <a:xfrm>
            <a:off x="8401290" y="3038355"/>
            <a:ext cx="3771417" cy="3038353"/>
          </a:xfrm>
          <a:prstGeom prst="irregularSeal1">
            <a:avLst/>
          </a:prstGeom>
          <a:solidFill>
            <a:schemeClr val="accent3">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solidFill>
                  <a:schemeClr val="tx1"/>
                </a:solidFill>
                <a:cs typeface="Calibri"/>
              </a:rPr>
              <a:t>Congratulations! Your Performance Measures Section is now complete! </a:t>
            </a:r>
          </a:p>
        </p:txBody>
      </p:sp>
    </p:spTree>
    <p:extLst>
      <p:ext uri="{BB962C8B-B14F-4D97-AF65-F5344CB8AC3E}">
        <p14:creationId xmlns:p14="http://schemas.microsoft.com/office/powerpoint/2010/main" val="376381706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vert="horz" lIns="91440" tIns="45720" rIns="91440" bIns="45720" rtlCol="0" anchor="t">
            <a:noAutofit/>
          </a:bodyPr>
          <a:lstStyle/>
          <a:p>
            <a:r>
              <a:rPr lang="en-US">
                <a:latin typeface="Arial"/>
                <a:cs typeface="Arial"/>
              </a:rPr>
              <a:t>Site</a:t>
            </a:r>
            <a:r>
              <a:rPr lang="en-US">
                <a:solidFill>
                  <a:srgbClr val="515151"/>
                </a:solidFill>
                <a:latin typeface="Arial"/>
                <a:cs typeface="Arial"/>
              </a:rPr>
              <a:t> Visits</a:t>
            </a:r>
            <a:endParaRPr lang="en-US">
              <a:solidFill>
                <a:srgbClr val="515151"/>
              </a:solidFill>
              <a:cs typeface="Arial"/>
            </a:endParaRPr>
          </a:p>
          <a:p>
            <a:pPr lvl="1"/>
            <a:r>
              <a:rPr lang="en-US">
                <a:latin typeface="Arial"/>
                <a:cs typeface="Arial"/>
              </a:rPr>
              <a:t>This is your opportunity to "show off" your program</a:t>
            </a:r>
            <a:endParaRPr lang="en-US">
              <a:cs typeface="Arial"/>
            </a:endParaRPr>
          </a:p>
          <a:p>
            <a:pPr lvl="1"/>
            <a:r>
              <a:rPr lang="en-US">
                <a:latin typeface="Arial"/>
                <a:cs typeface="Arial"/>
              </a:rPr>
              <a:t>Consider what aspects of the agency/program will tell your story</a:t>
            </a:r>
            <a:endParaRPr lang="en-US">
              <a:cs typeface="Arial"/>
            </a:endParaRPr>
          </a:p>
          <a:p>
            <a:pPr lvl="2"/>
            <a:r>
              <a:rPr lang="en-US">
                <a:latin typeface="Arial"/>
                <a:cs typeface="Arial"/>
              </a:rPr>
              <a:t>Staff or volunteer meet and greet</a:t>
            </a:r>
            <a:endParaRPr lang="en-US">
              <a:cs typeface="Arial"/>
            </a:endParaRPr>
          </a:p>
          <a:p>
            <a:pPr lvl="2"/>
            <a:r>
              <a:rPr lang="en-US">
                <a:latin typeface="Arial"/>
                <a:cs typeface="Arial"/>
              </a:rPr>
              <a:t>Seeing facilities</a:t>
            </a:r>
            <a:endParaRPr lang="en-US">
              <a:cs typeface="Arial"/>
            </a:endParaRPr>
          </a:p>
          <a:p>
            <a:pPr lvl="2"/>
            <a:r>
              <a:rPr lang="en-US">
                <a:latin typeface="Arial"/>
                <a:cs typeface="Arial"/>
              </a:rPr>
              <a:t>Stories/client interaction (if appropriate and ALWAYS with consent)</a:t>
            </a:r>
            <a:endParaRPr lang="en-US">
              <a:cs typeface="Arial"/>
            </a:endParaRPr>
          </a:p>
          <a:p>
            <a:pPr lvl="1"/>
            <a:endParaRPr lang="en-US">
              <a:cs typeface="Arial"/>
            </a:endParaRPr>
          </a:p>
          <a:p>
            <a:endParaRPr lang="en-US">
              <a:cs typeface="Arial"/>
            </a:endParaRPr>
          </a:p>
          <a:p>
            <a:pPr marL="914400" lvl="2" indent="0">
              <a:buNone/>
            </a:pPr>
            <a:endParaRPr lang="en-US">
              <a:cs typeface="Arial"/>
            </a:endParaRPr>
          </a:p>
          <a:p>
            <a:pPr marL="457200" lvl="1" indent="0">
              <a:buNone/>
            </a:pPr>
            <a:endParaRPr lang="en-US">
              <a:cs typeface="Arial"/>
            </a:endParaRPr>
          </a:p>
          <a:p>
            <a:pPr lvl="2"/>
            <a:endParaRPr lang="en-US">
              <a:cs typeface="Arial"/>
            </a:endParaRPr>
          </a:p>
          <a:p>
            <a:endParaRPr lang="en-US">
              <a:cs typeface="Arial"/>
            </a:endParaRPr>
          </a:p>
        </p:txBody>
      </p:sp>
      <p:sp>
        <p:nvSpPr>
          <p:cNvPr id="3" name="Title 2"/>
          <p:cNvSpPr>
            <a:spLocks noGrp="1"/>
          </p:cNvSpPr>
          <p:nvPr>
            <p:ph type="title"/>
          </p:nvPr>
        </p:nvSpPr>
        <p:spPr>
          <a:xfrm>
            <a:off x="2755900" y="493135"/>
            <a:ext cx="8597899" cy="1151075"/>
          </a:xfrm>
        </p:spPr>
        <p:txBody>
          <a:bodyPr/>
          <a:lstStyle/>
          <a:p>
            <a:r>
              <a:rPr lang="en-US">
                <a:latin typeface="Arial"/>
                <a:cs typeface="Arial"/>
              </a:rPr>
              <a:t>Other Reminders</a:t>
            </a:r>
            <a:endParaRPr lang="en-US"/>
          </a:p>
        </p:txBody>
      </p:sp>
      <p:sp>
        <p:nvSpPr>
          <p:cNvPr id="6" name="Slide Number Placeholder 5"/>
          <p:cNvSpPr>
            <a:spLocks noGrp="1"/>
          </p:cNvSpPr>
          <p:nvPr>
            <p:ph type="sldNum" sz="quarter" idx="4"/>
          </p:nvPr>
        </p:nvSpPr>
        <p:spPr/>
        <p:txBody>
          <a:bodyPr/>
          <a:lstStyle/>
          <a:p>
            <a:fld id="{BBB69291-A384-1346-A27A-D0A1C91B6C32}" type="slidenum">
              <a:rPr lang="en-US" smtClean="0"/>
              <a:pPr/>
              <a:t>43</a:t>
            </a:fld>
            <a:endParaRPr lang="en-US"/>
          </a:p>
        </p:txBody>
      </p:sp>
    </p:spTree>
    <p:extLst>
      <p:ext uri="{BB962C8B-B14F-4D97-AF65-F5344CB8AC3E}">
        <p14:creationId xmlns:p14="http://schemas.microsoft.com/office/powerpoint/2010/main" val="484676487"/>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2755900" y="493135"/>
            <a:ext cx="8597899" cy="1151075"/>
          </a:xfrm>
        </p:spPr>
        <p:txBody>
          <a:bodyPr/>
          <a:lstStyle/>
          <a:p>
            <a:r>
              <a:rPr lang="en-US">
                <a:latin typeface="Arial"/>
                <a:cs typeface="Arial"/>
              </a:rPr>
              <a:t>Technical Assistance</a:t>
            </a:r>
            <a:endParaRPr lang="en-US"/>
          </a:p>
        </p:txBody>
      </p:sp>
      <p:sp>
        <p:nvSpPr>
          <p:cNvPr id="6" name="Slide Number Placeholder 5"/>
          <p:cNvSpPr>
            <a:spLocks noGrp="1"/>
          </p:cNvSpPr>
          <p:nvPr>
            <p:ph type="sldNum" sz="quarter" idx="4"/>
          </p:nvPr>
        </p:nvSpPr>
        <p:spPr/>
        <p:txBody>
          <a:bodyPr/>
          <a:lstStyle/>
          <a:p>
            <a:fld id="{BBB69291-A384-1346-A27A-D0A1C91B6C32}" type="slidenum">
              <a:rPr lang="en-US" smtClean="0"/>
              <a:pPr/>
              <a:t>44</a:t>
            </a:fld>
            <a:endParaRPr lang="en-US"/>
          </a:p>
        </p:txBody>
      </p:sp>
      <p:sp>
        <p:nvSpPr>
          <p:cNvPr id="4" name="Content Placeholder 3">
            <a:extLst>
              <a:ext uri="{FF2B5EF4-FFF2-40B4-BE49-F238E27FC236}">
                <a16:creationId xmlns:a16="http://schemas.microsoft.com/office/drawing/2014/main" id="{C68E77EA-77D0-9BE9-10B4-00C8D50D7783}"/>
              </a:ext>
            </a:extLst>
          </p:cNvPr>
          <p:cNvSpPr>
            <a:spLocks noGrp="1"/>
          </p:cNvSpPr>
          <p:nvPr>
            <p:ph idx="1"/>
          </p:nvPr>
        </p:nvSpPr>
        <p:spPr/>
        <p:txBody>
          <a:bodyPr vert="horz" lIns="91440" tIns="45720" rIns="91440" bIns="45720" rtlCol="0" anchor="t">
            <a:noAutofit/>
          </a:bodyPr>
          <a:lstStyle/>
          <a:p>
            <a:r>
              <a:rPr lang="en-US">
                <a:latin typeface="Arial"/>
                <a:cs typeface="Arial"/>
              </a:rPr>
              <a:t>PMUW staff are available for technical assistance when needed if you are having trouble with the website, questions about the application. Please do not wait until last minute on Friday, January 31st, to reach out for assistance. </a:t>
            </a:r>
            <a:endParaRPr lang="en-US"/>
          </a:p>
        </p:txBody>
      </p:sp>
    </p:spTree>
    <p:extLst>
      <p:ext uri="{BB962C8B-B14F-4D97-AF65-F5344CB8AC3E}">
        <p14:creationId xmlns:p14="http://schemas.microsoft.com/office/powerpoint/2010/main" val="721874321"/>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Badge Question Mark outline">
            <a:extLst>
              <a:ext uri="{FF2B5EF4-FFF2-40B4-BE49-F238E27FC236}">
                <a16:creationId xmlns:a16="http://schemas.microsoft.com/office/drawing/2014/main" id="{7EF9C5B1-65DE-41F5-9C7E-1F364A5E080A}"/>
              </a:ext>
            </a:extLst>
          </p:cNvPr>
          <p:cNvPicPr>
            <a:picLocks noGrp="1" noChangeAspect="1"/>
          </p:cNvPicPr>
          <p:nvPr>
            <p:ph idx="1"/>
          </p:nvPr>
        </p:nvPicPr>
        <p:blipFill>
          <a:blip r:embed="rId3">
            <a:extLst>
              <a:ext uri="{96DAC541-7B7A-43D3-8B79-37D633B846F1}">
                <asvg:svgBlip xmlns:asvg="http://schemas.microsoft.com/office/drawing/2016/SVG/main" r:embed="rId4"/>
              </a:ext>
            </a:extLst>
          </a:blip>
          <a:stretch>
            <a:fillRect/>
          </a:stretch>
        </p:blipFill>
        <p:spPr>
          <a:xfrm>
            <a:off x="4447082" y="1780082"/>
            <a:ext cx="3297836" cy="3297836"/>
          </a:xfrm>
        </p:spPr>
      </p:pic>
      <p:sp>
        <p:nvSpPr>
          <p:cNvPr id="3" name="Title 2"/>
          <p:cNvSpPr>
            <a:spLocks noGrp="1"/>
          </p:cNvSpPr>
          <p:nvPr>
            <p:ph type="title"/>
          </p:nvPr>
        </p:nvSpPr>
        <p:spPr>
          <a:xfrm>
            <a:off x="2755900" y="493135"/>
            <a:ext cx="8597899" cy="1151075"/>
          </a:xfrm>
        </p:spPr>
        <p:txBody>
          <a:bodyPr/>
          <a:lstStyle/>
          <a:p>
            <a:r>
              <a:rPr lang="en-US"/>
              <a:t>Questions and Answers</a:t>
            </a:r>
          </a:p>
        </p:txBody>
      </p:sp>
      <p:sp>
        <p:nvSpPr>
          <p:cNvPr id="6" name="Slide Number Placeholder 5"/>
          <p:cNvSpPr>
            <a:spLocks noGrp="1"/>
          </p:cNvSpPr>
          <p:nvPr>
            <p:ph type="sldNum" sz="quarter" idx="4"/>
          </p:nvPr>
        </p:nvSpPr>
        <p:spPr/>
        <p:txBody>
          <a:bodyPr/>
          <a:lstStyle/>
          <a:p>
            <a:fld id="{BBB69291-A384-1346-A27A-D0A1C91B6C32}" type="slidenum">
              <a:rPr lang="en-US" smtClean="0"/>
              <a:pPr/>
              <a:t>45</a:t>
            </a:fld>
            <a:endParaRPr lang="en-US"/>
          </a:p>
        </p:txBody>
      </p:sp>
    </p:spTree>
    <p:extLst>
      <p:ext uri="{BB962C8B-B14F-4D97-AF65-F5344CB8AC3E}">
        <p14:creationId xmlns:p14="http://schemas.microsoft.com/office/powerpoint/2010/main" val="2136059539"/>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65666" y="1989862"/>
            <a:ext cx="5358359" cy="4054785"/>
          </a:xfrm>
        </p:spPr>
        <p:txBody>
          <a:bodyPr vert="horz" lIns="91440" tIns="45720" rIns="91440" bIns="45720" rtlCol="0" anchor="t">
            <a:noAutofit/>
          </a:bodyPr>
          <a:lstStyle/>
          <a:p>
            <a:pPr marL="0" indent="0">
              <a:buNone/>
            </a:pPr>
            <a:r>
              <a:rPr lang="en-US" sz="2400">
                <a:latin typeface="Arial"/>
                <a:cs typeface="Arial"/>
              </a:rPr>
              <a:t>Maria Schramm (Primary Contact)</a:t>
            </a:r>
            <a:endParaRPr lang="en-US" sz="2400">
              <a:solidFill>
                <a:srgbClr val="000000"/>
              </a:solidFill>
              <a:latin typeface="Arial"/>
              <a:cs typeface="Arial"/>
            </a:endParaRPr>
          </a:p>
          <a:p>
            <a:pPr marL="0" indent="0">
              <a:buNone/>
            </a:pPr>
            <a:r>
              <a:rPr lang="en-US" sz="2400">
                <a:solidFill>
                  <a:srgbClr val="000000"/>
                </a:solidFill>
                <a:latin typeface="Arial"/>
                <a:cs typeface="Arial"/>
                <a:hlinkClick r:id="rId3"/>
              </a:rPr>
              <a:t>Maria@PoconoUnitedWay.org</a:t>
            </a:r>
            <a:endParaRPr lang="en-US" sz="2400">
              <a:solidFill>
                <a:srgbClr val="000000"/>
              </a:solidFill>
              <a:latin typeface="Arial"/>
              <a:cs typeface="Arial"/>
            </a:endParaRPr>
          </a:p>
          <a:p>
            <a:pPr marL="0" indent="0">
              <a:buNone/>
            </a:pPr>
            <a:r>
              <a:rPr lang="en-US" sz="2400">
                <a:latin typeface="Arial"/>
                <a:cs typeface="Arial"/>
              </a:rPr>
              <a:t>570-517-5362</a:t>
            </a:r>
            <a:endParaRPr lang="en-US"/>
          </a:p>
          <a:p>
            <a:pPr marL="0" indent="0">
              <a:buNone/>
            </a:pPr>
            <a:endParaRPr lang="en-US" sz="2400">
              <a:latin typeface="Arial"/>
              <a:cs typeface="Arial"/>
            </a:endParaRPr>
          </a:p>
          <a:p>
            <a:pPr marL="0" indent="0">
              <a:buNone/>
            </a:pPr>
            <a:endParaRPr lang="en-US" sz="2400">
              <a:latin typeface="Arial"/>
              <a:cs typeface="Arial"/>
            </a:endParaRPr>
          </a:p>
          <a:p>
            <a:pPr marL="0" indent="0">
              <a:buNone/>
            </a:pPr>
            <a:r>
              <a:rPr lang="en-US" sz="2400">
                <a:latin typeface="Arial"/>
                <a:cs typeface="Arial"/>
              </a:rPr>
              <a:t>Sarah Jacobi</a:t>
            </a:r>
            <a:endParaRPr lang="en-US"/>
          </a:p>
          <a:p>
            <a:pPr marL="0" indent="0">
              <a:buNone/>
            </a:pPr>
            <a:r>
              <a:rPr lang="en-US" sz="2400">
                <a:hlinkClick r:id="rId3"/>
              </a:rPr>
              <a:t>Sarah@PoconoUnitedWay.org</a:t>
            </a:r>
            <a:endParaRPr lang="en-US" sz="2400"/>
          </a:p>
          <a:p>
            <a:pPr marL="0" indent="0">
              <a:buNone/>
            </a:pPr>
            <a:r>
              <a:rPr lang="en-US" sz="2400"/>
              <a:t>570-933-6059</a:t>
            </a:r>
            <a:endParaRPr lang="en-US"/>
          </a:p>
        </p:txBody>
      </p:sp>
      <p:sp>
        <p:nvSpPr>
          <p:cNvPr id="3" name="Title 2"/>
          <p:cNvSpPr>
            <a:spLocks noGrp="1"/>
          </p:cNvSpPr>
          <p:nvPr>
            <p:ph type="title"/>
          </p:nvPr>
        </p:nvSpPr>
        <p:spPr>
          <a:xfrm>
            <a:off x="2755900" y="493135"/>
            <a:ext cx="8597899" cy="1151075"/>
          </a:xfrm>
        </p:spPr>
        <p:txBody>
          <a:bodyPr/>
          <a:lstStyle/>
          <a:p>
            <a:r>
              <a:rPr lang="en-US"/>
              <a:t>Contacts</a:t>
            </a:r>
          </a:p>
        </p:txBody>
      </p:sp>
      <p:sp>
        <p:nvSpPr>
          <p:cNvPr id="6" name="Slide Number Placeholder 5"/>
          <p:cNvSpPr>
            <a:spLocks noGrp="1"/>
          </p:cNvSpPr>
          <p:nvPr>
            <p:ph type="sldNum" sz="quarter" idx="4"/>
          </p:nvPr>
        </p:nvSpPr>
        <p:spPr/>
        <p:txBody>
          <a:bodyPr/>
          <a:lstStyle/>
          <a:p>
            <a:fld id="{BBB69291-A384-1346-A27A-D0A1C91B6C32}" type="slidenum">
              <a:rPr lang="en-US" smtClean="0"/>
              <a:pPr/>
              <a:t>46</a:t>
            </a:fld>
            <a:endParaRPr lang="en-US"/>
          </a:p>
        </p:txBody>
      </p:sp>
      <p:sp>
        <p:nvSpPr>
          <p:cNvPr id="5" name="Content Placeholder 1">
            <a:extLst>
              <a:ext uri="{FF2B5EF4-FFF2-40B4-BE49-F238E27FC236}">
                <a16:creationId xmlns:a16="http://schemas.microsoft.com/office/drawing/2014/main" id="{381EEF26-112D-4C5B-B9A4-E427519AA6D5}"/>
              </a:ext>
            </a:extLst>
          </p:cNvPr>
          <p:cNvSpPr txBox="1">
            <a:spLocks/>
          </p:cNvSpPr>
          <p:nvPr/>
        </p:nvSpPr>
        <p:spPr>
          <a:xfrm>
            <a:off x="5976425" y="1989862"/>
            <a:ext cx="5358359" cy="4054785"/>
          </a:xfrm>
          <a:prstGeom prst="rect">
            <a:avLst/>
          </a:prstGeom>
        </p:spPr>
        <p:txBody>
          <a:bodyPr vert="horz" lIns="91440" tIns="45720" rIns="91440" bIns="45720" rtlCol="0" anchor="t">
            <a:noAutofit/>
          </a:bodyPr>
          <a:lstStyle>
            <a:lvl1pPr marL="228600" indent="-228600" algn="l" defTabSz="914400" rtl="0" eaLnBrk="1" latinLnBrk="0" hangingPunct="1">
              <a:lnSpc>
                <a:spcPct val="90000"/>
              </a:lnSpc>
              <a:spcBef>
                <a:spcPts val="1000"/>
              </a:spcBef>
              <a:buFont typeface="Arial"/>
              <a:buChar char="•"/>
              <a:defRPr sz="2800" b="0" i="0" kern="1200">
                <a:solidFill>
                  <a:schemeClr val="accent5"/>
                </a:solidFill>
                <a:latin typeface="Arial" charset="0"/>
                <a:ea typeface="Arial" charset="0"/>
                <a:cs typeface="Arial" charset="0"/>
              </a:defRPr>
            </a:lvl1pPr>
            <a:lvl2pPr marL="685800" indent="-228600" algn="l" defTabSz="914400" rtl="0" eaLnBrk="1" latinLnBrk="0" hangingPunct="1">
              <a:lnSpc>
                <a:spcPct val="90000"/>
              </a:lnSpc>
              <a:spcBef>
                <a:spcPts val="500"/>
              </a:spcBef>
              <a:buFont typeface="Arial"/>
              <a:buChar char="•"/>
              <a:defRPr sz="2400" b="0" i="0" kern="1200">
                <a:solidFill>
                  <a:schemeClr val="accent5"/>
                </a:solidFill>
                <a:latin typeface="Arial" charset="0"/>
                <a:ea typeface="Arial" charset="0"/>
                <a:cs typeface="Arial" charset="0"/>
              </a:defRPr>
            </a:lvl2pPr>
            <a:lvl3pPr marL="1143000" indent="-228600" algn="l" defTabSz="914400" rtl="0" eaLnBrk="1" latinLnBrk="0" hangingPunct="1">
              <a:lnSpc>
                <a:spcPct val="90000"/>
              </a:lnSpc>
              <a:spcBef>
                <a:spcPts val="500"/>
              </a:spcBef>
              <a:buFont typeface="Arial"/>
              <a:buChar char="•"/>
              <a:defRPr sz="2000" b="0" i="0" kern="1200">
                <a:solidFill>
                  <a:schemeClr val="accent5"/>
                </a:solidFill>
                <a:latin typeface="Arial" charset="0"/>
                <a:ea typeface="Arial" charset="0"/>
                <a:cs typeface="Arial" charset="0"/>
              </a:defRPr>
            </a:lvl3pPr>
            <a:lvl4pPr marL="1600200" indent="-228600" algn="l" defTabSz="914400" rtl="0" eaLnBrk="1" latinLnBrk="0" hangingPunct="1">
              <a:lnSpc>
                <a:spcPct val="90000"/>
              </a:lnSpc>
              <a:spcBef>
                <a:spcPts val="500"/>
              </a:spcBef>
              <a:buFont typeface="Arial"/>
              <a:buChar char="•"/>
              <a:defRPr sz="1800" b="0" i="0" kern="1200">
                <a:solidFill>
                  <a:schemeClr val="accent5"/>
                </a:solidFill>
                <a:latin typeface="Arial" charset="0"/>
                <a:ea typeface="Arial" charset="0"/>
                <a:cs typeface="Arial" charset="0"/>
              </a:defRPr>
            </a:lvl4pPr>
            <a:lvl5pPr marL="2057400" indent="-228600" algn="l" defTabSz="914400" rtl="0" eaLnBrk="1" latinLnBrk="0" hangingPunct="1">
              <a:lnSpc>
                <a:spcPct val="90000"/>
              </a:lnSpc>
              <a:spcBef>
                <a:spcPts val="500"/>
              </a:spcBef>
              <a:buFont typeface="Arial"/>
              <a:buChar char="•"/>
              <a:defRPr sz="1800" b="0" i="0" kern="1200">
                <a:solidFill>
                  <a:schemeClr val="accent5"/>
                </a:solidFill>
                <a:latin typeface="Arial" charset="0"/>
                <a:ea typeface="Arial" charset="0"/>
                <a:cs typeface="Arial"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buFont typeface="Arial"/>
              <a:buNone/>
            </a:pPr>
            <a:endParaRPr lang="en-US" sz="2400"/>
          </a:p>
        </p:txBody>
      </p:sp>
    </p:spTree>
    <p:extLst>
      <p:ext uri="{BB962C8B-B14F-4D97-AF65-F5344CB8AC3E}">
        <p14:creationId xmlns:p14="http://schemas.microsoft.com/office/powerpoint/2010/main" val="77842389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E5DC4487-721A-4032-BFDB-555C51F421C3}"/>
              </a:ext>
            </a:extLst>
          </p:cNvPr>
          <p:cNvSpPr>
            <a:spLocks noGrp="1"/>
          </p:cNvSpPr>
          <p:nvPr>
            <p:ph idx="1"/>
          </p:nvPr>
        </p:nvSpPr>
        <p:spPr/>
        <p:txBody>
          <a:bodyPr/>
          <a:lstStyle/>
          <a:p>
            <a:pPr marL="457200" lvl="1" indent="0">
              <a:buNone/>
            </a:pPr>
            <a:endParaRPr lang="en-US"/>
          </a:p>
          <a:p>
            <a:pPr marL="0" indent="0">
              <a:buNone/>
            </a:pPr>
            <a:endParaRPr lang="en-US"/>
          </a:p>
          <a:p>
            <a:pPr marL="0" indent="0">
              <a:buNone/>
            </a:pPr>
            <a:endParaRPr lang="en-US"/>
          </a:p>
        </p:txBody>
      </p:sp>
      <p:sp>
        <p:nvSpPr>
          <p:cNvPr id="3" name="Slide Number Placeholder 2">
            <a:extLst>
              <a:ext uri="{FF2B5EF4-FFF2-40B4-BE49-F238E27FC236}">
                <a16:creationId xmlns:a16="http://schemas.microsoft.com/office/drawing/2014/main" id="{C9E3CDFE-0B67-4B08-9289-D7986257AA8D}"/>
              </a:ext>
            </a:extLst>
          </p:cNvPr>
          <p:cNvSpPr>
            <a:spLocks noGrp="1"/>
          </p:cNvSpPr>
          <p:nvPr>
            <p:ph type="sldNum" sz="quarter" idx="4"/>
          </p:nvPr>
        </p:nvSpPr>
        <p:spPr/>
        <p:txBody>
          <a:bodyPr/>
          <a:lstStyle/>
          <a:p>
            <a:fld id="{BBB69291-A384-1346-A27A-D0A1C91B6C32}" type="slidenum">
              <a:rPr lang="en-US" smtClean="0"/>
              <a:pPr/>
              <a:t>5</a:t>
            </a:fld>
            <a:endParaRPr lang="en-US"/>
          </a:p>
        </p:txBody>
      </p:sp>
      <p:sp>
        <p:nvSpPr>
          <p:cNvPr id="4" name="Title 3">
            <a:extLst>
              <a:ext uri="{FF2B5EF4-FFF2-40B4-BE49-F238E27FC236}">
                <a16:creationId xmlns:a16="http://schemas.microsoft.com/office/drawing/2014/main" id="{261BAED2-0BF0-466E-ACE1-EE1F7656B43C}"/>
              </a:ext>
            </a:extLst>
          </p:cNvPr>
          <p:cNvSpPr>
            <a:spLocks noGrp="1"/>
          </p:cNvSpPr>
          <p:nvPr>
            <p:ph type="title"/>
          </p:nvPr>
        </p:nvSpPr>
        <p:spPr/>
        <p:txBody>
          <a:bodyPr/>
          <a:lstStyle/>
          <a:p>
            <a:r>
              <a:rPr lang="en-US">
                <a:latin typeface="Arial"/>
                <a:cs typeface="Arial"/>
              </a:rPr>
              <a:t>FY 2025-2026 Priority Needs</a:t>
            </a:r>
          </a:p>
        </p:txBody>
      </p:sp>
      <p:sp>
        <p:nvSpPr>
          <p:cNvPr id="7" name="AutoShape 6">
            <a:extLst>
              <a:ext uri="{FF2B5EF4-FFF2-40B4-BE49-F238E27FC236}">
                <a16:creationId xmlns:a16="http://schemas.microsoft.com/office/drawing/2014/main" id="{5B42874A-18C7-4D6E-8BFA-8D6D7498D28E}"/>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9" name="Picture 8">
            <a:extLst>
              <a:ext uri="{FF2B5EF4-FFF2-40B4-BE49-F238E27FC236}">
                <a16:creationId xmlns:a16="http://schemas.microsoft.com/office/drawing/2014/main" id="{9D9DF1CB-6660-4D48-97C8-955F92628B56}"/>
              </a:ext>
            </a:extLst>
          </p:cNvPr>
          <p:cNvPicPr>
            <a:picLocks noChangeAspect="1"/>
          </p:cNvPicPr>
          <p:nvPr/>
        </p:nvPicPr>
        <p:blipFill rotWithShape="1">
          <a:blip r:embed="rId3"/>
          <a:srcRect l="14524" t="-1" r="16812" b="6"/>
          <a:stretch/>
        </p:blipFill>
        <p:spPr>
          <a:xfrm>
            <a:off x="9781006" y="3129944"/>
            <a:ext cx="719528" cy="762066"/>
          </a:xfrm>
          <a:prstGeom prst="rect">
            <a:avLst/>
          </a:prstGeom>
        </p:spPr>
      </p:pic>
      <p:pic>
        <p:nvPicPr>
          <p:cNvPr id="13" name="Picture 12">
            <a:extLst>
              <a:ext uri="{FF2B5EF4-FFF2-40B4-BE49-F238E27FC236}">
                <a16:creationId xmlns:a16="http://schemas.microsoft.com/office/drawing/2014/main" id="{3057D00D-229B-4D6A-820A-C61481A3208F}"/>
              </a:ext>
            </a:extLst>
          </p:cNvPr>
          <p:cNvPicPr>
            <a:picLocks noChangeAspect="1"/>
          </p:cNvPicPr>
          <p:nvPr/>
        </p:nvPicPr>
        <p:blipFill rotWithShape="1">
          <a:blip r:embed="rId4"/>
          <a:srcRect l="16444" r="16889" b="3615"/>
          <a:stretch/>
        </p:blipFill>
        <p:spPr>
          <a:xfrm>
            <a:off x="5820601" y="3083724"/>
            <a:ext cx="1047896" cy="762107"/>
          </a:xfrm>
          <a:prstGeom prst="rect">
            <a:avLst/>
          </a:prstGeom>
        </p:spPr>
      </p:pic>
      <p:pic>
        <p:nvPicPr>
          <p:cNvPr id="15" name="Picture 14">
            <a:extLst>
              <a:ext uri="{FF2B5EF4-FFF2-40B4-BE49-F238E27FC236}">
                <a16:creationId xmlns:a16="http://schemas.microsoft.com/office/drawing/2014/main" id="{D7E8855E-E22A-4DC1-872E-FDC1A50AF71B}"/>
              </a:ext>
            </a:extLst>
          </p:cNvPr>
          <p:cNvPicPr>
            <a:picLocks noChangeAspect="1"/>
          </p:cNvPicPr>
          <p:nvPr/>
        </p:nvPicPr>
        <p:blipFill>
          <a:blip r:embed="rId5"/>
          <a:stretch>
            <a:fillRect/>
          </a:stretch>
        </p:blipFill>
        <p:spPr>
          <a:xfrm>
            <a:off x="1851556" y="3146943"/>
            <a:ext cx="1291577" cy="741319"/>
          </a:xfrm>
          <a:prstGeom prst="rect">
            <a:avLst/>
          </a:prstGeom>
        </p:spPr>
      </p:pic>
      <p:sp>
        <p:nvSpPr>
          <p:cNvPr id="16" name="TextBox 15">
            <a:extLst>
              <a:ext uri="{FF2B5EF4-FFF2-40B4-BE49-F238E27FC236}">
                <a16:creationId xmlns:a16="http://schemas.microsoft.com/office/drawing/2014/main" id="{31B2B693-7FE4-4F6E-8B4E-7DCBD7EE00FB}"/>
              </a:ext>
            </a:extLst>
          </p:cNvPr>
          <p:cNvSpPr txBox="1"/>
          <p:nvPr/>
        </p:nvSpPr>
        <p:spPr>
          <a:xfrm>
            <a:off x="1362579" y="3930339"/>
            <a:ext cx="2269529" cy="615553"/>
          </a:xfrm>
          <a:prstGeom prst="rect">
            <a:avLst/>
          </a:prstGeom>
          <a:noFill/>
        </p:spPr>
        <p:txBody>
          <a:bodyPr wrap="square" rtlCol="0">
            <a:spAutoFit/>
          </a:bodyPr>
          <a:lstStyle/>
          <a:p>
            <a:pPr algn="ctr"/>
            <a:r>
              <a:rPr lang="en-US" sz="3400">
                <a:solidFill>
                  <a:schemeClr val="accent5"/>
                </a:solidFill>
                <a:latin typeface="Arial" panose="020B0604020202020204" pitchFamily="34" charset="0"/>
                <a:cs typeface="Arial" panose="020B0604020202020204" pitchFamily="34" charset="0"/>
              </a:rPr>
              <a:t>Education</a:t>
            </a:r>
          </a:p>
        </p:txBody>
      </p:sp>
      <p:sp>
        <p:nvSpPr>
          <p:cNvPr id="17" name="TextBox 16">
            <a:extLst>
              <a:ext uri="{FF2B5EF4-FFF2-40B4-BE49-F238E27FC236}">
                <a16:creationId xmlns:a16="http://schemas.microsoft.com/office/drawing/2014/main" id="{8D9D8918-BB1B-4A9D-8161-110104053B20}"/>
              </a:ext>
            </a:extLst>
          </p:cNvPr>
          <p:cNvSpPr txBox="1"/>
          <p:nvPr/>
        </p:nvSpPr>
        <p:spPr>
          <a:xfrm>
            <a:off x="5209784" y="3888262"/>
            <a:ext cx="2269529" cy="1138773"/>
          </a:xfrm>
          <a:prstGeom prst="rect">
            <a:avLst/>
          </a:prstGeom>
          <a:noFill/>
        </p:spPr>
        <p:txBody>
          <a:bodyPr wrap="square" lIns="91440" tIns="45720" rIns="91440" bIns="45720" rtlCol="0" anchor="t">
            <a:spAutoFit/>
          </a:bodyPr>
          <a:lstStyle/>
          <a:p>
            <a:pPr algn="ctr"/>
            <a:r>
              <a:rPr lang="en-US" sz="3400">
                <a:solidFill>
                  <a:schemeClr val="accent5"/>
                </a:solidFill>
                <a:latin typeface="Arial"/>
                <a:cs typeface="Arial"/>
              </a:rPr>
              <a:t>Financial Mobility</a:t>
            </a:r>
            <a:endParaRPr lang="en-US">
              <a:solidFill>
                <a:schemeClr val="accent5"/>
              </a:solidFill>
            </a:endParaRPr>
          </a:p>
        </p:txBody>
      </p:sp>
      <p:sp>
        <p:nvSpPr>
          <p:cNvPr id="18" name="TextBox 17">
            <a:extLst>
              <a:ext uri="{FF2B5EF4-FFF2-40B4-BE49-F238E27FC236}">
                <a16:creationId xmlns:a16="http://schemas.microsoft.com/office/drawing/2014/main" id="{AD91B349-F19D-461C-870E-225958517CA2}"/>
              </a:ext>
            </a:extLst>
          </p:cNvPr>
          <p:cNvSpPr txBox="1"/>
          <p:nvPr/>
        </p:nvSpPr>
        <p:spPr>
          <a:xfrm>
            <a:off x="9006005" y="3930339"/>
            <a:ext cx="2269529" cy="615553"/>
          </a:xfrm>
          <a:prstGeom prst="rect">
            <a:avLst/>
          </a:prstGeom>
          <a:noFill/>
        </p:spPr>
        <p:txBody>
          <a:bodyPr wrap="square" rtlCol="0">
            <a:spAutoFit/>
          </a:bodyPr>
          <a:lstStyle/>
          <a:p>
            <a:pPr algn="ctr"/>
            <a:r>
              <a:rPr lang="en-US" sz="3400">
                <a:solidFill>
                  <a:schemeClr val="accent5"/>
                </a:solidFill>
                <a:latin typeface="Arial" panose="020B0604020202020204" pitchFamily="34" charset="0"/>
                <a:cs typeface="Arial" panose="020B0604020202020204" pitchFamily="34" charset="0"/>
              </a:rPr>
              <a:t>Health</a:t>
            </a:r>
          </a:p>
        </p:txBody>
      </p:sp>
    </p:spTree>
    <p:extLst>
      <p:ext uri="{BB962C8B-B14F-4D97-AF65-F5344CB8AC3E}">
        <p14:creationId xmlns:p14="http://schemas.microsoft.com/office/powerpoint/2010/main" val="136611251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E5DC4487-721A-4032-BFDB-555C51F421C3}"/>
              </a:ext>
            </a:extLst>
          </p:cNvPr>
          <p:cNvSpPr>
            <a:spLocks noGrp="1"/>
          </p:cNvSpPr>
          <p:nvPr>
            <p:ph idx="1"/>
          </p:nvPr>
        </p:nvSpPr>
        <p:spPr/>
        <p:txBody>
          <a:bodyPr vert="horz" lIns="91440" tIns="45720" rIns="91440" bIns="45720" rtlCol="0" anchor="t">
            <a:noAutofit/>
          </a:bodyPr>
          <a:lstStyle/>
          <a:p>
            <a:r>
              <a:rPr lang="en-US">
                <a:latin typeface="Arial"/>
                <a:cs typeface="Arial"/>
              </a:rPr>
              <a:t>Mental Health</a:t>
            </a:r>
          </a:p>
          <a:p>
            <a:pPr lvl="1"/>
            <a:r>
              <a:rPr lang="en-US">
                <a:latin typeface="Arial"/>
                <a:cs typeface="Arial"/>
              </a:rPr>
              <a:t>Innovative solutions including self-help, social support and prevention of mental health disorders</a:t>
            </a:r>
          </a:p>
          <a:p>
            <a:pPr lvl="1"/>
            <a:endParaRPr lang="en-US"/>
          </a:p>
          <a:p>
            <a:r>
              <a:rPr lang="en-US">
                <a:latin typeface="Arial"/>
                <a:cs typeface="Arial"/>
              </a:rPr>
              <a:t>Basic Needs</a:t>
            </a:r>
            <a:endParaRPr lang="en-US"/>
          </a:p>
          <a:p>
            <a:pPr lvl="1"/>
            <a:r>
              <a:rPr lang="en-US">
                <a:latin typeface="Arial"/>
                <a:cs typeface="Arial"/>
              </a:rPr>
              <a:t>Food </a:t>
            </a:r>
            <a:endParaRPr lang="en-US"/>
          </a:p>
          <a:p>
            <a:pPr lvl="1"/>
            <a:r>
              <a:rPr lang="en-US">
                <a:latin typeface="Arial"/>
                <a:cs typeface="Arial"/>
              </a:rPr>
              <a:t>Transportation</a:t>
            </a:r>
            <a:endParaRPr lang="en-US"/>
          </a:p>
          <a:p>
            <a:pPr marL="457200" lvl="1" indent="0">
              <a:buNone/>
            </a:pPr>
            <a:endParaRPr lang="en-US">
              <a:latin typeface="Arial"/>
              <a:cs typeface="Arial"/>
            </a:endParaRPr>
          </a:p>
          <a:p>
            <a:r>
              <a:rPr lang="en-US"/>
              <a:t>Childcare </a:t>
            </a:r>
            <a:endParaRPr lang="en-US">
              <a:solidFill>
                <a:srgbClr val="000000"/>
              </a:solidFill>
            </a:endParaRPr>
          </a:p>
          <a:p>
            <a:pPr marL="0" indent="0">
              <a:buNone/>
            </a:pPr>
            <a:endParaRPr lang="en-US"/>
          </a:p>
        </p:txBody>
      </p:sp>
      <p:sp>
        <p:nvSpPr>
          <p:cNvPr id="3" name="Slide Number Placeholder 2">
            <a:extLst>
              <a:ext uri="{FF2B5EF4-FFF2-40B4-BE49-F238E27FC236}">
                <a16:creationId xmlns:a16="http://schemas.microsoft.com/office/drawing/2014/main" id="{C9E3CDFE-0B67-4B08-9289-D7986257AA8D}"/>
              </a:ext>
            </a:extLst>
          </p:cNvPr>
          <p:cNvSpPr>
            <a:spLocks noGrp="1"/>
          </p:cNvSpPr>
          <p:nvPr>
            <p:ph type="sldNum" sz="quarter" idx="4"/>
          </p:nvPr>
        </p:nvSpPr>
        <p:spPr/>
        <p:txBody>
          <a:bodyPr/>
          <a:lstStyle/>
          <a:p>
            <a:fld id="{BBB69291-A384-1346-A27A-D0A1C91B6C32}" type="slidenum">
              <a:rPr lang="en-US" smtClean="0"/>
              <a:pPr/>
              <a:t>6</a:t>
            </a:fld>
            <a:endParaRPr lang="en-US"/>
          </a:p>
        </p:txBody>
      </p:sp>
      <p:sp>
        <p:nvSpPr>
          <p:cNvPr id="4" name="Title 3">
            <a:extLst>
              <a:ext uri="{FF2B5EF4-FFF2-40B4-BE49-F238E27FC236}">
                <a16:creationId xmlns:a16="http://schemas.microsoft.com/office/drawing/2014/main" id="{261BAED2-0BF0-466E-ACE1-EE1F7656B43C}"/>
              </a:ext>
            </a:extLst>
          </p:cNvPr>
          <p:cNvSpPr>
            <a:spLocks noGrp="1"/>
          </p:cNvSpPr>
          <p:nvPr>
            <p:ph type="title"/>
          </p:nvPr>
        </p:nvSpPr>
        <p:spPr/>
        <p:txBody>
          <a:bodyPr/>
          <a:lstStyle/>
          <a:p>
            <a:r>
              <a:rPr lang="en-US">
                <a:latin typeface="Arial"/>
                <a:cs typeface="Arial"/>
              </a:rPr>
              <a:t>FY 2025-2026 Priority Needs</a:t>
            </a:r>
          </a:p>
        </p:txBody>
      </p:sp>
      <p:pic>
        <p:nvPicPr>
          <p:cNvPr id="7" name="Picture 6">
            <a:extLst>
              <a:ext uri="{FF2B5EF4-FFF2-40B4-BE49-F238E27FC236}">
                <a16:creationId xmlns:a16="http://schemas.microsoft.com/office/drawing/2014/main" id="{8A62DABE-8695-44E4-9B36-197A03C198FD}"/>
              </a:ext>
            </a:extLst>
          </p:cNvPr>
          <p:cNvPicPr>
            <a:picLocks noChangeAspect="1"/>
          </p:cNvPicPr>
          <p:nvPr/>
        </p:nvPicPr>
        <p:blipFill>
          <a:blip r:embed="rId3"/>
          <a:stretch>
            <a:fillRect/>
          </a:stretch>
        </p:blipFill>
        <p:spPr>
          <a:xfrm>
            <a:off x="3210119" y="1770711"/>
            <a:ext cx="719390" cy="762066"/>
          </a:xfrm>
          <a:prstGeom prst="rect">
            <a:avLst/>
          </a:prstGeom>
        </p:spPr>
      </p:pic>
      <p:pic>
        <p:nvPicPr>
          <p:cNvPr id="14" name="Picture 13" descr="Icon&#10;&#10;Description automatically generated">
            <a:extLst>
              <a:ext uri="{FF2B5EF4-FFF2-40B4-BE49-F238E27FC236}">
                <a16:creationId xmlns:a16="http://schemas.microsoft.com/office/drawing/2014/main" id="{2FB8D849-74CA-5D10-6CA2-058992D01824}"/>
              </a:ext>
            </a:extLst>
          </p:cNvPr>
          <p:cNvPicPr>
            <a:picLocks noChangeAspect="1"/>
          </p:cNvPicPr>
          <p:nvPr/>
        </p:nvPicPr>
        <p:blipFill>
          <a:blip r:embed="rId3"/>
          <a:stretch>
            <a:fillRect/>
          </a:stretch>
        </p:blipFill>
        <p:spPr>
          <a:xfrm>
            <a:off x="3021624" y="3437085"/>
            <a:ext cx="719390" cy="762066"/>
          </a:xfrm>
          <a:prstGeom prst="rect">
            <a:avLst/>
          </a:prstGeom>
        </p:spPr>
      </p:pic>
      <p:pic>
        <p:nvPicPr>
          <p:cNvPr id="16" name="Picture 15" descr="Icon&#10;&#10;Description automatically generated">
            <a:extLst>
              <a:ext uri="{FF2B5EF4-FFF2-40B4-BE49-F238E27FC236}">
                <a16:creationId xmlns:a16="http://schemas.microsoft.com/office/drawing/2014/main" id="{D2C47F16-9E1E-2693-DD12-4EC23B696859}"/>
              </a:ext>
            </a:extLst>
          </p:cNvPr>
          <p:cNvPicPr>
            <a:picLocks noChangeAspect="1"/>
          </p:cNvPicPr>
          <p:nvPr/>
        </p:nvPicPr>
        <p:blipFill>
          <a:blip r:embed="rId4"/>
          <a:stretch>
            <a:fillRect/>
          </a:stretch>
        </p:blipFill>
        <p:spPr>
          <a:xfrm>
            <a:off x="3856358" y="3430988"/>
            <a:ext cx="1048603" cy="768163"/>
          </a:xfrm>
          <a:prstGeom prst="rect">
            <a:avLst/>
          </a:prstGeom>
        </p:spPr>
      </p:pic>
      <p:pic>
        <p:nvPicPr>
          <p:cNvPr id="5" name="Picture 4" descr="An orange logo with a ribbon&#10;&#10;Description automatically generated">
            <a:extLst>
              <a:ext uri="{FF2B5EF4-FFF2-40B4-BE49-F238E27FC236}">
                <a16:creationId xmlns:a16="http://schemas.microsoft.com/office/drawing/2014/main" id="{3E774858-BE16-68B2-7483-1158D05EAD7C}"/>
              </a:ext>
            </a:extLst>
          </p:cNvPr>
          <p:cNvPicPr>
            <a:picLocks noChangeAspect="1"/>
          </p:cNvPicPr>
          <p:nvPr/>
        </p:nvPicPr>
        <p:blipFill>
          <a:blip r:embed="rId5"/>
          <a:stretch>
            <a:fillRect/>
          </a:stretch>
        </p:blipFill>
        <p:spPr>
          <a:xfrm>
            <a:off x="2448528" y="5160259"/>
            <a:ext cx="1295400" cy="742950"/>
          </a:xfrm>
          <a:prstGeom prst="rect">
            <a:avLst/>
          </a:prstGeom>
        </p:spPr>
      </p:pic>
    </p:spTree>
    <p:extLst>
      <p:ext uri="{BB962C8B-B14F-4D97-AF65-F5344CB8AC3E}">
        <p14:creationId xmlns:p14="http://schemas.microsoft.com/office/powerpoint/2010/main" val="112888752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E5DC4487-721A-4032-BFDB-555C51F421C3}"/>
              </a:ext>
            </a:extLst>
          </p:cNvPr>
          <p:cNvSpPr>
            <a:spLocks noGrp="1"/>
          </p:cNvSpPr>
          <p:nvPr>
            <p:ph idx="1"/>
          </p:nvPr>
        </p:nvSpPr>
        <p:spPr/>
        <p:txBody>
          <a:bodyPr vert="horz" lIns="91440" tIns="45720" rIns="91440" bIns="45720" rtlCol="0" anchor="t">
            <a:noAutofit/>
          </a:bodyPr>
          <a:lstStyle/>
          <a:p>
            <a:r>
              <a:rPr lang="en-US">
                <a:latin typeface="Arial"/>
                <a:cs typeface="Arial"/>
              </a:rPr>
              <a:t>Domestic Violence</a:t>
            </a:r>
            <a:endParaRPr lang="en-US"/>
          </a:p>
          <a:p>
            <a:pPr marL="457200" lvl="1" indent="0">
              <a:buNone/>
            </a:pPr>
            <a:endParaRPr lang="en-US"/>
          </a:p>
          <a:p>
            <a:r>
              <a:rPr lang="en-US"/>
              <a:t>Housing </a:t>
            </a:r>
          </a:p>
          <a:p>
            <a:pPr lvl="1"/>
            <a:r>
              <a:rPr lang="en-US"/>
              <a:t>Rental assistance, housing/eviction counseling, financial counseling/coaching</a:t>
            </a:r>
          </a:p>
          <a:p>
            <a:pPr lvl="1"/>
            <a:r>
              <a:rPr lang="en-US"/>
              <a:t>Other innovative approaches to stabilizing renters</a:t>
            </a:r>
          </a:p>
          <a:p>
            <a:pPr lvl="1"/>
            <a:r>
              <a:rPr lang="en-US">
                <a:latin typeface="Arial"/>
                <a:cs typeface="Arial"/>
              </a:rPr>
              <a:t>Assistance for people experiencing homelessness</a:t>
            </a:r>
          </a:p>
          <a:p>
            <a:pPr lvl="1"/>
            <a:r>
              <a:rPr lang="en-US">
                <a:latin typeface="Arial"/>
                <a:cs typeface="Arial"/>
              </a:rPr>
              <a:t>Addressing at-risk homeowners</a:t>
            </a:r>
            <a:endParaRPr lang="en-US"/>
          </a:p>
          <a:p>
            <a:endParaRPr lang="en-US"/>
          </a:p>
          <a:p>
            <a:pPr marL="0" indent="0">
              <a:buNone/>
            </a:pPr>
            <a:endParaRPr lang="en-US"/>
          </a:p>
          <a:p>
            <a:pPr marL="0" indent="0">
              <a:buNone/>
            </a:pPr>
            <a:endParaRPr lang="en-US"/>
          </a:p>
        </p:txBody>
      </p:sp>
      <p:sp>
        <p:nvSpPr>
          <p:cNvPr id="3" name="Slide Number Placeholder 2">
            <a:extLst>
              <a:ext uri="{FF2B5EF4-FFF2-40B4-BE49-F238E27FC236}">
                <a16:creationId xmlns:a16="http://schemas.microsoft.com/office/drawing/2014/main" id="{C9E3CDFE-0B67-4B08-9289-D7986257AA8D}"/>
              </a:ext>
            </a:extLst>
          </p:cNvPr>
          <p:cNvSpPr>
            <a:spLocks noGrp="1"/>
          </p:cNvSpPr>
          <p:nvPr>
            <p:ph type="sldNum" sz="quarter" idx="4"/>
          </p:nvPr>
        </p:nvSpPr>
        <p:spPr/>
        <p:txBody>
          <a:bodyPr/>
          <a:lstStyle/>
          <a:p>
            <a:fld id="{BBB69291-A384-1346-A27A-D0A1C91B6C32}" type="slidenum">
              <a:rPr lang="en-US" smtClean="0"/>
              <a:pPr/>
              <a:t>7</a:t>
            </a:fld>
            <a:endParaRPr lang="en-US"/>
          </a:p>
        </p:txBody>
      </p:sp>
      <p:sp>
        <p:nvSpPr>
          <p:cNvPr id="4" name="Title 3">
            <a:extLst>
              <a:ext uri="{FF2B5EF4-FFF2-40B4-BE49-F238E27FC236}">
                <a16:creationId xmlns:a16="http://schemas.microsoft.com/office/drawing/2014/main" id="{261BAED2-0BF0-466E-ACE1-EE1F7656B43C}"/>
              </a:ext>
            </a:extLst>
          </p:cNvPr>
          <p:cNvSpPr>
            <a:spLocks noGrp="1"/>
          </p:cNvSpPr>
          <p:nvPr>
            <p:ph type="title"/>
          </p:nvPr>
        </p:nvSpPr>
        <p:spPr/>
        <p:txBody>
          <a:bodyPr/>
          <a:lstStyle/>
          <a:p>
            <a:r>
              <a:rPr lang="en-US">
                <a:latin typeface="Arial"/>
                <a:cs typeface="Arial"/>
              </a:rPr>
              <a:t>FY 2025-2026 Priority Needs</a:t>
            </a:r>
          </a:p>
        </p:txBody>
      </p:sp>
      <p:sp>
        <p:nvSpPr>
          <p:cNvPr id="7" name="AutoShape 6">
            <a:extLst>
              <a:ext uri="{FF2B5EF4-FFF2-40B4-BE49-F238E27FC236}">
                <a16:creationId xmlns:a16="http://schemas.microsoft.com/office/drawing/2014/main" id="{5B42874A-18C7-4D6E-8BFA-8D6D7498D28E}"/>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9" name="Picture 8">
            <a:extLst>
              <a:ext uri="{FF2B5EF4-FFF2-40B4-BE49-F238E27FC236}">
                <a16:creationId xmlns:a16="http://schemas.microsoft.com/office/drawing/2014/main" id="{9D9DF1CB-6660-4D48-97C8-955F92628B56}"/>
              </a:ext>
            </a:extLst>
          </p:cNvPr>
          <p:cNvPicPr>
            <a:picLocks noChangeAspect="1"/>
          </p:cNvPicPr>
          <p:nvPr/>
        </p:nvPicPr>
        <p:blipFill rotWithShape="1">
          <a:blip r:embed="rId3"/>
          <a:srcRect l="14524" t="-1" r="16812" b="6"/>
          <a:stretch/>
        </p:blipFill>
        <p:spPr>
          <a:xfrm>
            <a:off x="4050732" y="1888121"/>
            <a:ext cx="719528" cy="762066"/>
          </a:xfrm>
          <a:prstGeom prst="rect">
            <a:avLst/>
          </a:prstGeom>
        </p:spPr>
      </p:pic>
      <p:pic>
        <p:nvPicPr>
          <p:cNvPr id="6" name="Picture 5">
            <a:extLst>
              <a:ext uri="{FF2B5EF4-FFF2-40B4-BE49-F238E27FC236}">
                <a16:creationId xmlns:a16="http://schemas.microsoft.com/office/drawing/2014/main" id="{3B3594D6-33B4-42B7-214F-7C71A6067089}"/>
              </a:ext>
            </a:extLst>
          </p:cNvPr>
          <p:cNvPicPr>
            <a:picLocks noChangeAspect="1"/>
          </p:cNvPicPr>
          <p:nvPr/>
        </p:nvPicPr>
        <p:blipFill rotWithShape="1">
          <a:blip r:embed="rId3"/>
          <a:srcRect l="14524" t="-1" r="16812" b="6"/>
          <a:stretch/>
        </p:blipFill>
        <p:spPr>
          <a:xfrm>
            <a:off x="3329980" y="2644665"/>
            <a:ext cx="719528" cy="762066"/>
          </a:xfrm>
          <a:prstGeom prst="rect">
            <a:avLst/>
          </a:prstGeom>
        </p:spPr>
      </p:pic>
      <p:pic>
        <p:nvPicPr>
          <p:cNvPr id="12" name="Picture 11" descr="Icon&#10;&#10;Description automatically generated">
            <a:extLst>
              <a:ext uri="{FF2B5EF4-FFF2-40B4-BE49-F238E27FC236}">
                <a16:creationId xmlns:a16="http://schemas.microsoft.com/office/drawing/2014/main" id="{EA430BD7-8EED-A1C2-D248-8ED3F47624E8}"/>
              </a:ext>
            </a:extLst>
          </p:cNvPr>
          <p:cNvPicPr>
            <a:picLocks noChangeAspect="1"/>
          </p:cNvPicPr>
          <p:nvPr/>
        </p:nvPicPr>
        <p:blipFill rotWithShape="1">
          <a:blip r:embed="rId4"/>
          <a:srcRect l="16444" r="16889" b="3615"/>
          <a:stretch/>
        </p:blipFill>
        <p:spPr>
          <a:xfrm>
            <a:off x="2233856" y="2647309"/>
            <a:ext cx="1047896" cy="762107"/>
          </a:xfrm>
          <a:prstGeom prst="rect">
            <a:avLst/>
          </a:prstGeom>
        </p:spPr>
      </p:pic>
    </p:spTree>
    <p:extLst>
      <p:ext uri="{BB962C8B-B14F-4D97-AF65-F5344CB8AC3E}">
        <p14:creationId xmlns:p14="http://schemas.microsoft.com/office/powerpoint/2010/main" val="272990641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E5DC4487-721A-4032-BFDB-555C51F421C3}"/>
              </a:ext>
            </a:extLst>
          </p:cNvPr>
          <p:cNvSpPr>
            <a:spLocks noGrp="1"/>
          </p:cNvSpPr>
          <p:nvPr>
            <p:ph idx="1"/>
          </p:nvPr>
        </p:nvSpPr>
        <p:spPr/>
        <p:txBody>
          <a:bodyPr vert="horz" lIns="91440" tIns="45720" rIns="91440" bIns="45720" rtlCol="0" anchor="t">
            <a:noAutofit/>
          </a:bodyPr>
          <a:lstStyle/>
          <a:p>
            <a:r>
              <a:rPr lang="en-US"/>
              <a:t>Address ALICE population</a:t>
            </a:r>
          </a:p>
          <a:p>
            <a:pPr lvl="1"/>
            <a:r>
              <a:rPr lang="en-US">
                <a:latin typeface="Arial"/>
                <a:cs typeface="Arial"/>
              </a:rPr>
              <a:t>Strategies to reduce benefits cliffs</a:t>
            </a:r>
          </a:p>
          <a:p>
            <a:pPr lvl="1"/>
            <a:r>
              <a:rPr lang="en-US"/>
              <a:t>Expansion of programs to serve up to the ALICE Survival Threshold or ALICE Stability Threshold</a:t>
            </a:r>
          </a:p>
          <a:p>
            <a:r>
              <a:rPr lang="en-US"/>
              <a:t>Address disproportionate impacts on People of Color and Socially Disadvantaged households</a:t>
            </a:r>
          </a:p>
          <a:p>
            <a:r>
              <a:rPr lang="en-US"/>
              <a:t>Address disproportionate impacts on women </a:t>
            </a:r>
          </a:p>
          <a:p>
            <a:pPr marL="0" indent="0">
              <a:buNone/>
            </a:pPr>
            <a:endParaRPr lang="en-US"/>
          </a:p>
        </p:txBody>
      </p:sp>
      <p:sp>
        <p:nvSpPr>
          <p:cNvPr id="3" name="Slide Number Placeholder 2">
            <a:extLst>
              <a:ext uri="{FF2B5EF4-FFF2-40B4-BE49-F238E27FC236}">
                <a16:creationId xmlns:a16="http://schemas.microsoft.com/office/drawing/2014/main" id="{C9E3CDFE-0B67-4B08-9289-D7986257AA8D}"/>
              </a:ext>
            </a:extLst>
          </p:cNvPr>
          <p:cNvSpPr>
            <a:spLocks noGrp="1"/>
          </p:cNvSpPr>
          <p:nvPr>
            <p:ph type="sldNum" sz="quarter" idx="4"/>
          </p:nvPr>
        </p:nvSpPr>
        <p:spPr/>
        <p:txBody>
          <a:bodyPr/>
          <a:lstStyle/>
          <a:p>
            <a:fld id="{BBB69291-A384-1346-A27A-D0A1C91B6C32}" type="slidenum">
              <a:rPr lang="en-US" smtClean="0"/>
              <a:pPr/>
              <a:t>8</a:t>
            </a:fld>
            <a:endParaRPr lang="en-US"/>
          </a:p>
        </p:txBody>
      </p:sp>
      <p:sp>
        <p:nvSpPr>
          <p:cNvPr id="4" name="Title 3">
            <a:extLst>
              <a:ext uri="{FF2B5EF4-FFF2-40B4-BE49-F238E27FC236}">
                <a16:creationId xmlns:a16="http://schemas.microsoft.com/office/drawing/2014/main" id="{261BAED2-0BF0-466E-ACE1-EE1F7656B43C}"/>
              </a:ext>
            </a:extLst>
          </p:cNvPr>
          <p:cNvSpPr>
            <a:spLocks noGrp="1"/>
          </p:cNvSpPr>
          <p:nvPr>
            <p:ph type="title"/>
          </p:nvPr>
        </p:nvSpPr>
        <p:spPr/>
        <p:txBody>
          <a:bodyPr/>
          <a:lstStyle/>
          <a:p>
            <a:r>
              <a:rPr lang="en-US">
                <a:latin typeface="Arial"/>
                <a:cs typeface="Arial"/>
              </a:rPr>
              <a:t>FY 2025-2026 Priority Considerations</a:t>
            </a:r>
          </a:p>
        </p:txBody>
      </p:sp>
    </p:spTree>
    <p:extLst>
      <p:ext uri="{BB962C8B-B14F-4D97-AF65-F5344CB8AC3E}">
        <p14:creationId xmlns:p14="http://schemas.microsoft.com/office/powerpoint/2010/main" val="180106781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0" indent="0">
              <a:buNone/>
            </a:pPr>
            <a:endParaRPr lang="en-US"/>
          </a:p>
          <a:p>
            <a:endParaRPr lang="en-US"/>
          </a:p>
        </p:txBody>
      </p:sp>
      <p:sp>
        <p:nvSpPr>
          <p:cNvPr id="3" name="Title 2"/>
          <p:cNvSpPr>
            <a:spLocks noGrp="1"/>
          </p:cNvSpPr>
          <p:nvPr>
            <p:ph type="title"/>
          </p:nvPr>
        </p:nvSpPr>
        <p:spPr>
          <a:xfrm>
            <a:off x="2755900" y="493135"/>
            <a:ext cx="8597899" cy="1151075"/>
          </a:xfrm>
        </p:spPr>
        <p:txBody>
          <a:bodyPr/>
          <a:lstStyle/>
          <a:p>
            <a:r>
              <a:rPr lang="en-US"/>
              <a:t>Overview of Funding Process</a:t>
            </a:r>
          </a:p>
        </p:txBody>
      </p:sp>
      <p:sp>
        <p:nvSpPr>
          <p:cNvPr id="6" name="Slide Number Placeholder 5"/>
          <p:cNvSpPr>
            <a:spLocks noGrp="1"/>
          </p:cNvSpPr>
          <p:nvPr>
            <p:ph type="sldNum" sz="quarter" idx="4"/>
          </p:nvPr>
        </p:nvSpPr>
        <p:spPr/>
        <p:txBody>
          <a:bodyPr/>
          <a:lstStyle/>
          <a:p>
            <a:fld id="{BBB69291-A384-1346-A27A-D0A1C91B6C32}" type="slidenum">
              <a:rPr lang="en-US" smtClean="0"/>
              <a:pPr/>
              <a:t>9</a:t>
            </a:fld>
            <a:endParaRPr lang="en-US"/>
          </a:p>
        </p:txBody>
      </p:sp>
      <p:graphicFrame>
        <p:nvGraphicFramePr>
          <p:cNvPr id="4" name="Table 3">
            <a:extLst>
              <a:ext uri="{FF2B5EF4-FFF2-40B4-BE49-F238E27FC236}">
                <a16:creationId xmlns:a16="http://schemas.microsoft.com/office/drawing/2014/main" id="{CF577F39-6006-41D7-93B8-BC57636C5D0F}"/>
              </a:ext>
            </a:extLst>
          </p:cNvPr>
          <p:cNvGraphicFramePr>
            <a:graphicFrameLocks noGrp="1"/>
          </p:cNvGraphicFramePr>
          <p:nvPr>
            <p:extLst>
              <p:ext uri="{D42A27DB-BD31-4B8C-83A1-F6EECF244321}">
                <p14:modId xmlns:p14="http://schemas.microsoft.com/office/powerpoint/2010/main" val="2307138503"/>
              </p:ext>
            </p:extLst>
          </p:nvPr>
        </p:nvGraphicFramePr>
        <p:xfrm>
          <a:off x="838201" y="1737272"/>
          <a:ext cx="11066873" cy="4979059"/>
        </p:xfrm>
        <a:graphic>
          <a:graphicData uri="http://schemas.openxmlformats.org/drawingml/2006/table">
            <a:tbl>
              <a:tblPr/>
              <a:tblGrid>
                <a:gridCol w="1902806">
                  <a:extLst>
                    <a:ext uri="{9D8B030D-6E8A-4147-A177-3AD203B41FA5}">
                      <a16:colId xmlns:a16="http://schemas.microsoft.com/office/drawing/2014/main" val="2259669089"/>
                    </a:ext>
                  </a:extLst>
                </a:gridCol>
                <a:gridCol w="9164067">
                  <a:extLst>
                    <a:ext uri="{9D8B030D-6E8A-4147-A177-3AD203B41FA5}">
                      <a16:colId xmlns:a16="http://schemas.microsoft.com/office/drawing/2014/main" val="2287197068"/>
                    </a:ext>
                  </a:extLst>
                </a:gridCol>
              </a:tblGrid>
              <a:tr h="453991">
                <a:tc>
                  <a:txBody>
                    <a:bodyPr/>
                    <a:lstStyle/>
                    <a:p>
                      <a:pPr algn="l" rtl="0" fontAlgn="auto"/>
                      <a:r>
                        <a:rPr lang="en-US" sz="1600" b="1" i="0">
                          <a:solidFill>
                            <a:srgbClr val="FFFFFF"/>
                          </a:solidFill>
                          <a:effectLst/>
                          <a:latin typeface="Calibri" panose="020F0502020204030204" pitchFamily="34" charset="0"/>
                        </a:rPr>
                        <a:t>​</a:t>
                      </a:r>
                    </a:p>
                  </a:txBody>
                  <a:tcPr marL="83113" marR="83113" marT="41556" marB="41556">
                    <a:lnL w="13487" cap="flat" cmpd="sng" algn="ctr">
                      <a:solidFill>
                        <a:srgbClr val="FFFFFF"/>
                      </a:solidFill>
                      <a:prstDash val="solid"/>
                      <a:round/>
                      <a:headEnd type="none" w="med" len="med"/>
                      <a:tailEnd type="none" w="med" len="med"/>
                    </a:lnL>
                    <a:lnR w="13487" cap="flat" cmpd="sng" algn="ctr">
                      <a:solidFill>
                        <a:srgbClr val="FFFFFF"/>
                      </a:solidFill>
                      <a:prstDash val="solid"/>
                      <a:round/>
                      <a:headEnd type="none" w="med" len="med"/>
                      <a:tailEnd type="none" w="med" len="med"/>
                    </a:lnR>
                    <a:lnT w="13487" cap="flat" cmpd="sng" algn="ctr">
                      <a:solidFill>
                        <a:srgbClr val="FFFFFF"/>
                      </a:solidFill>
                      <a:prstDash val="solid"/>
                      <a:round/>
                      <a:headEnd type="none" w="med" len="med"/>
                      <a:tailEnd type="none" w="med" len="med"/>
                    </a:lnT>
                    <a:lnB w="40481" cap="flat" cmpd="sng" algn="ctr">
                      <a:solidFill>
                        <a:srgbClr val="FFFFFF"/>
                      </a:solidFill>
                      <a:prstDash val="solid"/>
                      <a:round/>
                      <a:headEnd type="none" w="med" len="med"/>
                      <a:tailEnd type="none" w="med" len="med"/>
                    </a:lnB>
                    <a:solidFill>
                      <a:srgbClr val="004E95"/>
                    </a:solidFill>
                  </a:tcPr>
                </a:tc>
                <a:tc>
                  <a:txBody>
                    <a:bodyPr/>
                    <a:lstStyle/>
                    <a:p>
                      <a:pPr algn="l" rtl="0" fontAlgn="auto"/>
                      <a:r>
                        <a:rPr lang="en-US" sz="1600" b="1" i="0">
                          <a:solidFill>
                            <a:srgbClr val="FFFFFF"/>
                          </a:solidFill>
                          <a:effectLst/>
                          <a:latin typeface="Calibri" panose="020F0502020204030204" pitchFamily="34" charset="0"/>
                        </a:rPr>
                        <a:t>​</a:t>
                      </a:r>
                    </a:p>
                  </a:txBody>
                  <a:tcPr marL="83113" marR="83113" marT="41556" marB="41556">
                    <a:lnL w="13487" cap="flat" cmpd="sng" algn="ctr">
                      <a:solidFill>
                        <a:srgbClr val="FFFFFF"/>
                      </a:solidFill>
                      <a:prstDash val="solid"/>
                      <a:round/>
                      <a:headEnd type="none" w="med" len="med"/>
                      <a:tailEnd type="none" w="med" len="med"/>
                    </a:lnL>
                    <a:lnR w="13487" cap="flat" cmpd="sng" algn="ctr">
                      <a:solidFill>
                        <a:srgbClr val="FFFFFF"/>
                      </a:solidFill>
                      <a:prstDash val="solid"/>
                      <a:round/>
                      <a:headEnd type="none" w="med" len="med"/>
                      <a:tailEnd type="none" w="med" len="med"/>
                    </a:lnR>
                    <a:lnT w="13487" cap="flat" cmpd="sng" algn="ctr">
                      <a:solidFill>
                        <a:srgbClr val="FFFFFF"/>
                      </a:solidFill>
                      <a:prstDash val="solid"/>
                      <a:round/>
                      <a:headEnd type="none" w="med" len="med"/>
                      <a:tailEnd type="none" w="med" len="med"/>
                    </a:lnT>
                    <a:lnB w="40481" cap="flat" cmpd="sng" algn="ctr">
                      <a:solidFill>
                        <a:srgbClr val="FFFFFF"/>
                      </a:solidFill>
                      <a:prstDash val="solid"/>
                      <a:round/>
                      <a:headEnd type="none" w="med" len="med"/>
                      <a:tailEnd type="none" w="med" len="med"/>
                    </a:lnB>
                    <a:solidFill>
                      <a:srgbClr val="004E95"/>
                    </a:solidFill>
                  </a:tcPr>
                </a:tc>
                <a:extLst>
                  <a:ext uri="{0D108BD9-81ED-4DB2-BD59-A6C34878D82A}">
                    <a16:rowId xmlns:a16="http://schemas.microsoft.com/office/drawing/2014/main" val="3532036118"/>
                  </a:ext>
                </a:extLst>
              </a:tr>
              <a:tr h="453991">
                <a:tc>
                  <a:txBody>
                    <a:bodyPr/>
                    <a:lstStyle/>
                    <a:p>
                      <a:pPr algn="l" rtl="0" fontAlgn="base"/>
                      <a:r>
                        <a:rPr lang="en-US" sz="1600" b="0" i="0">
                          <a:solidFill>
                            <a:schemeClr val="accent5"/>
                          </a:solidFill>
                          <a:effectLst/>
                          <a:latin typeface="Arial"/>
                        </a:rPr>
                        <a:t>January 1, 2025</a:t>
                      </a:r>
                      <a:endParaRPr lang="en-US" sz="1600" b="0" i="0">
                        <a:solidFill>
                          <a:schemeClr val="accent5"/>
                        </a:solidFill>
                        <a:effectLst/>
                      </a:endParaRPr>
                    </a:p>
                  </a:txBody>
                  <a:tcPr marL="83113" marR="83113" marT="41556" marB="41556">
                    <a:lnL w="13487" cap="flat" cmpd="sng" algn="ctr">
                      <a:solidFill>
                        <a:srgbClr val="FFFFFF"/>
                      </a:solidFill>
                      <a:prstDash val="solid"/>
                      <a:round/>
                      <a:headEnd type="none" w="med" len="med"/>
                      <a:tailEnd type="none" w="med" len="med"/>
                    </a:lnL>
                    <a:lnR w="13487" cap="flat" cmpd="sng" algn="ctr">
                      <a:solidFill>
                        <a:srgbClr val="FFFFFF"/>
                      </a:solidFill>
                      <a:prstDash val="solid"/>
                      <a:round/>
                      <a:headEnd type="none" w="med" len="med"/>
                      <a:tailEnd type="none" w="med" len="med"/>
                    </a:lnR>
                    <a:lnT w="40481" cap="flat" cmpd="sng" algn="ctr">
                      <a:solidFill>
                        <a:srgbClr val="FFFFFF"/>
                      </a:solidFill>
                      <a:prstDash val="solid"/>
                      <a:round/>
                      <a:headEnd type="none" w="med" len="med"/>
                      <a:tailEnd type="none" w="med" len="med"/>
                    </a:lnT>
                    <a:lnB w="13487" cap="flat" cmpd="sng" algn="ctr">
                      <a:solidFill>
                        <a:srgbClr val="FFFFFF"/>
                      </a:solidFill>
                      <a:prstDash val="solid"/>
                      <a:round/>
                      <a:headEnd type="none" w="med" len="med"/>
                      <a:tailEnd type="none" w="med" len="med"/>
                    </a:lnB>
                    <a:solidFill>
                      <a:srgbClr val="CBD0DD"/>
                    </a:solidFill>
                  </a:tcPr>
                </a:tc>
                <a:tc>
                  <a:txBody>
                    <a:bodyPr/>
                    <a:lstStyle/>
                    <a:p>
                      <a:pPr algn="l" rtl="0" fontAlgn="base"/>
                      <a:r>
                        <a:rPr lang="en-US" sz="1600" b="0" i="0">
                          <a:solidFill>
                            <a:schemeClr val="accent5"/>
                          </a:solidFill>
                          <a:effectLst/>
                          <a:latin typeface="Arial"/>
                        </a:rPr>
                        <a:t>Application for FY 2025-2026 funding opens</a:t>
                      </a:r>
                    </a:p>
                  </a:txBody>
                  <a:tcPr marL="83113" marR="83113" marT="41556" marB="41556">
                    <a:lnL w="13487" cap="flat" cmpd="sng" algn="ctr">
                      <a:solidFill>
                        <a:srgbClr val="FFFFFF"/>
                      </a:solidFill>
                      <a:prstDash val="solid"/>
                      <a:round/>
                      <a:headEnd type="none" w="med" len="med"/>
                      <a:tailEnd type="none" w="med" len="med"/>
                    </a:lnL>
                    <a:lnR w="13487" cap="flat" cmpd="sng" algn="ctr">
                      <a:solidFill>
                        <a:srgbClr val="FFFFFF"/>
                      </a:solidFill>
                      <a:prstDash val="solid"/>
                      <a:round/>
                      <a:headEnd type="none" w="med" len="med"/>
                      <a:tailEnd type="none" w="med" len="med"/>
                    </a:lnR>
                    <a:lnT w="40481" cap="flat" cmpd="sng" algn="ctr">
                      <a:solidFill>
                        <a:srgbClr val="FFFFFF"/>
                      </a:solidFill>
                      <a:prstDash val="solid"/>
                      <a:round/>
                      <a:headEnd type="none" w="med" len="med"/>
                      <a:tailEnd type="none" w="med" len="med"/>
                    </a:lnT>
                    <a:lnB w="13487" cap="flat" cmpd="sng" algn="ctr">
                      <a:solidFill>
                        <a:srgbClr val="FFFFFF"/>
                      </a:solidFill>
                      <a:prstDash val="solid"/>
                      <a:round/>
                      <a:headEnd type="none" w="med" len="med"/>
                      <a:tailEnd type="none" w="med" len="med"/>
                    </a:lnB>
                    <a:solidFill>
                      <a:srgbClr val="CBD0DD"/>
                    </a:solidFill>
                  </a:tcPr>
                </a:tc>
                <a:extLst>
                  <a:ext uri="{0D108BD9-81ED-4DB2-BD59-A6C34878D82A}">
                    <a16:rowId xmlns:a16="http://schemas.microsoft.com/office/drawing/2014/main" val="2975290679"/>
                  </a:ext>
                </a:extLst>
              </a:tr>
              <a:tr h="453991">
                <a:tc>
                  <a:txBody>
                    <a:bodyPr/>
                    <a:lstStyle/>
                    <a:p>
                      <a:pPr algn="l" rtl="0" fontAlgn="base"/>
                      <a:r>
                        <a:rPr lang="en-US" sz="1600" b="0" i="0">
                          <a:solidFill>
                            <a:schemeClr val="accent5"/>
                          </a:solidFill>
                          <a:effectLst/>
                          <a:latin typeface="Arial"/>
                        </a:rPr>
                        <a:t>January 31, 2025</a:t>
                      </a:r>
                      <a:endParaRPr lang="en-US" sz="1600" b="0" i="0">
                        <a:solidFill>
                          <a:schemeClr val="accent5"/>
                        </a:solidFill>
                        <a:effectLst/>
                      </a:endParaRPr>
                    </a:p>
                  </a:txBody>
                  <a:tcPr marL="83113" marR="83113" marT="41556" marB="41556">
                    <a:lnL w="13487" cap="flat" cmpd="sng" algn="ctr">
                      <a:solidFill>
                        <a:srgbClr val="FFFFFF"/>
                      </a:solidFill>
                      <a:prstDash val="solid"/>
                      <a:round/>
                      <a:headEnd type="none" w="med" len="med"/>
                      <a:tailEnd type="none" w="med" len="med"/>
                    </a:lnL>
                    <a:lnR w="13487" cap="flat" cmpd="sng" algn="ctr">
                      <a:solidFill>
                        <a:srgbClr val="FFFFFF"/>
                      </a:solidFill>
                      <a:prstDash val="solid"/>
                      <a:round/>
                      <a:headEnd type="none" w="med" len="med"/>
                      <a:tailEnd type="none" w="med" len="med"/>
                    </a:lnR>
                    <a:lnT w="13487" cap="flat" cmpd="sng" algn="ctr">
                      <a:solidFill>
                        <a:srgbClr val="FFFFFF"/>
                      </a:solidFill>
                      <a:prstDash val="solid"/>
                      <a:round/>
                      <a:headEnd type="none" w="med" len="med"/>
                      <a:tailEnd type="none" w="med" len="med"/>
                    </a:lnT>
                    <a:lnB w="13487" cap="flat" cmpd="sng" algn="ctr">
                      <a:solidFill>
                        <a:srgbClr val="FFFFFF"/>
                      </a:solidFill>
                      <a:prstDash val="solid"/>
                      <a:round/>
                      <a:headEnd type="none" w="med" len="med"/>
                      <a:tailEnd type="none" w="med" len="med"/>
                    </a:lnB>
                    <a:solidFill>
                      <a:srgbClr val="E7E9EF"/>
                    </a:solidFill>
                  </a:tcPr>
                </a:tc>
                <a:tc>
                  <a:txBody>
                    <a:bodyPr/>
                    <a:lstStyle/>
                    <a:p>
                      <a:pPr algn="l" rtl="0" fontAlgn="base"/>
                      <a:r>
                        <a:rPr lang="en-US" sz="1600" b="0" i="0">
                          <a:solidFill>
                            <a:schemeClr val="accent5"/>
                          </a:solidFill>
                          <a:effectLst/>
                          <a:latin typeface="Arial" panose="020B0604020202020204" pitchFamily="34" charset="0"/>
                        </a:rPr>
                        <a:t>Applications due</a:t>
                      </a:r>
                      <a:endParaRPr lang="en-US" sz="1600" b="0" i="0">
                        <a:solidFill>
                          <a:schemeClr val="accent5"/>
                        </a:solidFill>
                        <a:effectLst/>
                      </a:endParaRPr>
                    </a:p>
                  </a:txBody>
                  <a:tcPr marL="83113" marR="83113" marT="41556" marB="41556">
                    <a:lnL w="13487" cap="flat" cmpd="sng" algn="ctr">
                      <a:solidFill>
                        <a:srgbClr val="FFFFFF"/>
                      </a:solidFill>
                      <a:prstDash val="solid"/>
                      <a:round/>
                      <a:headEnd type="none" w="med" len="med"/>
                      <a:tailEnd type="none" w="med" len="med"/>
                    </a:lnL>
                    <a:lnR w="13487" cap="flat" cmpd="sng" algn="ctr">
                      <a:solidFill>
                        <a:srgbClr val="FFFFFF"/>
                      </a:solidFill>
                      <a:prstDash val="solid"/>
                      <a:round/>
                      <a:headEnd type="none" w="med" len="med"/>
                      <a:tailEnd type="none" w="med" len="med"/>
                    </a:lnR>
                    <a:lnT w="13487" cap="flat" cmpd="sng" algn="ctr">
                      <a:solidFill>
                        <a:srgbClr val="FFFFFF"/>
                      </a:solidFill>
                      <a:prstDash val="solid"/>
                      <a:round/>
                      <a:headEnd type="none" w="med" len="med"/>
                      <a:tailEnd type="none" w="med" len="med"/>
                    </a:lnT>
                    <a:lnB w="13487" cap="flat" cmpd="sng" algn="ctr">
                      <a:solidFill>
                        <a:srgbClr val="FFFFFF"/>
                      </a:solidFill>
                      <a:prstDash val="solid"/>
                      <a:round/>
                      <a:headEnd type="none" w="med" len="med"/>
                      <a:tailEnd type="none" w="med" len="med"/>
                    </a:lnB>
                    <a:solidFill>
                      <a:srgbClr val="E7E9EF"/>
                    </a:solidFill>
                  </a:tcPr>
                </a:tc>
                <a:extLst>
                  <a:ext uri="{0D108BD9-81ED-4DB2-BD59-A6C34878D82A}">
                    <a16:rowId xmlns:a16="http://schemas.microsoft.com/office/drawing/2014/main" val="2188241591"/>
                  </a:ext>
                </a:extLst>
              </a:tr>
              <a:tr h="469089">
                <a:tc>
                  <a:txBody>
                    <a:bodyPr/>
                    <a:lstStyle/>
                    <a:p>
                      <a:pPr algn="l" rtl="0" fontAlgn="base"/>
                      <a:r>
                        <a:rPr lang="en-US" sz="1600" b="0" i="0">
                          <a:solidFill>
                            <a:schemeClr val="accent5"/>
                          </a:solidFill>
                          <a:effectLst/>
                          <a:latin typeface="Arial"/>
                        </a:rPr>
                        <a:t>February 2025</a:t>
                      </a:r>
                      <a:endParaRPr lang="en-US" sz="1600" b="0" i="0">
                        <a:solidFill>
                          <a:schemeClr val="accent5"/>
                        </a:solidFill>
                        <a:effectLst/>
                      </a:endParaRPr>
                    </a:p>
                  </a:txBody>
                  <a:tcPr marL="83113" marR="83113" marT="41556" marB="41556">
                    <a:lnL w="13487" cap="flat" cmpd="sng" algn="ctr">
                      <a:solidFill>
                        <a:srgbClr val="FFFFFF"/>
                      </a:solidFill>
                      <a:prstDash val="solid"/>
                      <a:round/>
                      <a:headEnd type="none" w="med" len="med"/>
                      <a:tailEnd type="none" w="med" len="med"/>
                    </a:lnL>
                    <a:lnR w="13487" cap="flat" cmpd="sng" algn="ctr">
                      <a:solidFill>
                        <a:srgbClr val="FFFFFF"/>
                      </a:solidFill>
                      <a:prstDash val="solid"/>
                      <a:round/>
                      <a:headEnd type="none" w="med" len="med"/>
                      <a:tailEnd type="none" w="med" len="med"/>
                    </a:lnR>
                    <a:lnT w="13487" cap="flat" cmpd="sng" algn="ctr">
                      <a:solidFill>
                        <a:srgbClr val="FFFFFF"/>
                      </a:solidFill>
                      <a:prstDash val="solid"/>
                      <a:round/>
                      <a:headEnd type="none" w="med" len="med"/>
                      <a:tailEnd type="none" w="med" len="med"/>
                    </a:lnT>
                    <a:lnB w="13487" cap="flat" cmpd="sng" algn="ctr">
                      <a:solidFill>
                        <a:srgbClr val="FFFFFF"/>
                      </a:solidFill>
                      <a:prstDash val="solid"/>
                      <a:round/>
                      <a:headEnd type="none" w="med" len="med"/>
                      <a:tailEnd type="none" w="med" len="med"/>
                    </a:lnB>
                    <a:solidFill>
                      <a:srgbClr val="CBD0DD"/>
                    </a:solidFill>
                  </a:tcPr>
                </a:tc>
                <a:tc>
                  <a:txBody>
                    <a:bodyPr/>
                    <a:lstStyle/>
                    <a:p>
                      <a:pPr algn="l" rtl="0" fontAlgn="base"/>
                      <a:r>
                        <a:rPr lang="en-US" sz="1600" b="0" i="0">
                          <a:solidFill>
                            <a:schemeClr val="accent5"/>
                          </a:solidFill>
                          <a:effectLst/>
                          <a:latin typeface="Arial" panose="020B0604020202020204" pitchFamily="34" charset="0"/>
                        </a:rPr>
                        <a:t>Financial Review Panel meetings</a:t>
                      </a:r>
                      <a:endParaRPr lang="en-US" sz="1600" b="0" i="0">
                        <a:solidFill>
                          <a:schemeClr val="accent5"/>
                        </a:solidFill>
                        <a:effectLst/>
                      </a:endParaRPr>
                    </a:p>
                  </a:txBody>
                  <a:tcPr marL="83113" marR="83113" marT="41556" marB="41556">
                    <a:lnL w="13487" cap="flat" cmpd="sng" algn="ctr">
                      <a:solidFill>
                        <a:srgbClr val="FFFFFF"/>
                      </a:solidFill>
                      <a:prstDash val="solid"/>
                      <a:round/>
                      <a:headEnd type="none" w="med" len="med"/>
                      <a:tailEnd type="none" w="med" len="med"/>
                    </a:lnL>
                    <a:lnR w="13487" cap="flat" cmpd="sng" algn="ctr">
                      <a:solidFill>
                        <a:srgbClr val="FFFFFF"/>
                      </a:solidFill>
                      <a:prstDash val="solid"/>
                      <a:round/>
                      <a:headEnd type="none" w="med" len="med"/>
                      <a:tailEnd type="none" w="med" len="med"/>
                    </a:lnR>
                    <a:lnT w="13487" cap="flat" cmpd="sng" algn="ctr">
                      <a:solidFill>
                        <a:srgbClr val="FFFFFF"/>
                      </a:solidFill>
                      <a:prstDash val="solid"/>
                      <a:round/>
                      <a:headEnd type="none" w="med" len="med"/>
                      <a:tailEnd type="none" w="med" len="med"/>
                    </a:lnT>
                    <a:lnB w="13487" cap="flat" cmpd="sng" algn="ctr">
                      <a:solidFill>
                        <a:srgbClr val="FFFFFF"/>
                      </a:solidFill>
                      <a:prstDash val="solid"/>
                      <a:round/>
                      <a:headEnd type="none" w="med" len="med"/>
                      <a:tailEnd type="none" w="med" len="med"/>
                    </a:lnB>
                    <a:solidFill>
                      <a:srgbClr val="CBD0DD"/>
                    </a:solidFill>
                  </a:tcPr>
                </a:tc>
                <a:extLst>
                  <a:ext uri="{0D108BD9-81ED-4DB2-BD59-A6C34878D82A}">
                    <a16:rowId xmlns:a16="http://schemas.microsoft.com/office/drawing/2014/main" val="3467791992"/>
                  </a:ext>
                </a:extLst>
              </a:tr>
              <a:tr h="429193">
                <a:tc>
                  <a:txBody>
                    <a:bodyPr/>
                    <a:lstStyle/>
                    <a:p>
                      <a:pPr algn="l" rtl="0" fontAlgn="base"/>
                      <a:r>
                        <a:rPr lang="en-US" sz="1600" b="0" i="0">
                          <a:solidFill>
                            <a:schemeClr val="accent5"/>
                          </a:solidFill>
                          <a:effectLst/>
                          <a:latin typeface="Arial"/>
                        </a:rPr>
                        <a:t>March-April 2025</a:t>
                      </a:r>
                      <a:endParaRPr lang="en-US" sz="1600" b="0" i="0">
                        <a:solidFill>
                          <a:schemeClr val="accent5"/>
                        </a:solidFill>
                        <a:effectLst/>
                      </a:endParaRPr>
                    </a:p>
                  </a:txBody>
                  <a:tcPr marL="83113" marR="83113" marT="41556" marB="41556">
                    <a:lnL w="13487" cap="flat" cmpd="sng" algn="ctr">
                      <a:solidFill>
                        <a:srgbClr val="FFFFFF"/>
                      </a:solidFill>
                      <a:prstDash val="solid"/>
                      <a:round/>
                      <a:headEnd type="none" w="med" len="med"/>
                      <a:tailEnd type="none" w="med" len="med"/>
                    </a:lnL>
                    <a:lnR w="13487" cap="flat" cmpd="sng" algn="ctr">
                      <a:solidFill>
                        <a:srgbClr val="FFFFFF"/>
                      </a:solidFill>
                      <a:prstDash val="solid"/>
                      <a:round/>
                      <a:headEnd type="none" w="med" len="med"/>
                      <a:tailEnd type="none" w="med" len="med"/>
                    </a:lnR>
                    <a:lnT w="13487" cap="flat" cmpd="sng" algn="ctr">
                      <a:solidFill>
                        <a:srgbClr val="FFFFFF"/>
                      </a:solidFill>
                      <a:prstDash val="solid"/>
                      <a:round/>
                      <a:headEnd type="none" w="med" len="med"/>
                      <a:tailEnd type="none" w="med" len="med"/>
                    </a:lnT>
                    <a:lnB w="13487" cap="flat" cmpd="sng" algn="ctr">
                      <a:solidFill>
                        <a:srgbClr val="FFFFFF"/>
                      </a:solidFill>
                      <a:prstDash val="solid"/>
                      <a:round/>
                      <a:headEnd type="none" w="med" len="med"/>
                      <a:tailEnd type="none" w="med" len="med"/>
                    </a:lnB>
                    <a:solidFill>
                      <a:srgbClr val="E7E9EF"/>
                    </a:solidFill>
                  </a:tcPr>
                </a:tc>
                <a:tc>
                  <a:txBody>
                    <a:bodyPr/>
                    <a:lstStyle/>
                    <a:p>
                      <a:pPr algn="l" rtl="0" fontAlgn="base"/>
                      <a:r>
                        <a:rPr lang="en-US" sz="1600" b="0" i="0">
                          <a:solidFill>
                            <a:schemeClr val="accent5"/>
                          </a:solidFill>
                          <a:effectLst/>
                          <a:latin typeface="Arial"/>
                        </a:rPr>
                        <a:t>Program Review Panel Meetings and Site Visits</a:t>
                      </a:r>
                      <a:endParaRPr lang="en-US" sz="1600" b="0" i="0">
                        <a:solidFill>
                          <a:schemeClr val="accent5"/>
                        </a:solidFill>
                        <a:effectLst/>
                      </a:endParaRPr>
                    </a:p>
                  </a:txBody>
                  <a:tcPr marL="83113" marR="83113" marT="41556" marB="41556">
                    <a:lnL w="13487" cap="flat" cmpd="sng" algn="ctr">
                      <a:solidFill>
                        <a:srgbClr val="FFFFFF"/>
                      </a:solidFill>
                      <a:prstDash val="solid"/>
                      <a:round/>
                      <a:headEnd type="none" w="med" len="med"/>
                      <a:tailEnd type="none" w="med" len="med"/>
                    </a:lnL>
                    <a:lnR w="13487" cap="flat" cmpd="sng" algn="ctr">
                      <a:solidFill>
                        <a:srgbClr val="FFFFFF"/>
                      </a:solidFill>
                      <a:prstDash val="solid"/>
                      <a:round/>
                      <a:headEnd type="none" w="med" len="med"/>
                      <a:tailEnd type="none" w="med" len="med"/>
                    </a:lnR>
                    <a:lnT w="13487" cap="flat" cmpd="sng" algn="ctr">
                      <a:solidFill>
                        <a:srgbClr val="FFFFFF"/>
                      </a:solidFill>
                      <a:prstDash val="solid"/>
                      <a:round/>
                      <a:headEnd type="none" w="med" len="med"/>
                      <a:tailEnd type="none" w="med" len="med"/>
                    </a:lnT>
                    <a:lnB w="13487" cap="flat" cmpd="sng" algn="ctr">
                      <a:solidFill>
                        <a:srgbClr val="FFFFFF"/>
                      </a:solidFill>
                      <a:prstDash val="solid"/>
                      <a:round/>
                      <a:headEnd type="none" w="med" len="med"/>
                      <a:tailEnd type="none" w="med" len="med"/>
                    </a:lnB>
                    <a:solidFill>
                      <a:srgbClr val="E7E9EF"/>
                    </a:solidFill>
                  </a:tcPr>
                </a:tc>
                <a:extLst>
                  <a:ext uri="{0D108BD9-81ED-4DB2-BD59-A6C34878D82A}">
                    <a16:rowId xmlns:a16="http://schemas.microsoft.com/office/drawing/2014/main" val="452985044"/>
                  </a:ext>
                </a:extLst>
              </a:tr>
              <a:tr h="453991">
                <a:tc>
                  <a:txBody>
                    <a:bodyPr/>
                    <a:lstStyle/>
                    <a:p>
                      <a:pPr algn="l" rtl="0" fontAlgn="base"/>
                      <a:r>
                        <a:rPr lang="en-US" sz="1600" b="0" i="0">
                          <a:solidFill>
                            <a:schemeClr val="accent5"/>
                          </a:solidFill>
                          <a:effectLst/>
                          <a:latin typeface="Arial"/>
                        </a:rPr>
                        <a:t>Late May​ 2025</a:t>
                      </a:r>
                      <a:endParaRPr lang="en-US" sz="1600" b="0" i="0">
                        <a:solidFill>
                          <a:schemeClr val="accent5"/>
                        </a:solidFill>
                        <a:effectLst/>
                      </a:endParaRPr>
                    </a:p>
                  </a:txBody>
                  <a:tcPr marL="83113" marR="83113" marT="41556" marB="41556">
                    <a:lnL w="13487" cap="flat" cmpd="sng" algn="ctr">
                      <a:solidFill>
                        <a:srgbClr val="FFFFFF"/>
                      </a:solidFill>
                      <a:prstDash val="solid"/>
                      <a:round/>
                      <a:headEnd type="none" w="med" len="med"/>
                      <a:tailEnd type="none" w="med" len="med"/>
                    </a:lnL>
                    <a:lnR w="13487" cap="flat" cmpd="sng" algn="ctr">
                      <a:solidFill>
                        <a:srgbClr val="FFFFFF"/>
                      </a:solidFill>
                      <a:prstDash val="solid"/>
                      <a:round/>
                      <a:headEnd type="none" w="med" len="med"/>
                      <a:tailEnd type="none" w="med" len="med"/>
                    </a:lnR>
                    <a:lnT w="13487" cap="flat" cmpd="sng" algn="ctr">
                      <a:solidFill>
                        <a:srgbClr val="FFFFFF"/>
                      </a:solidFill>
                      <a:prstDash val="solid"/>
                      <a:round/>
                      <a:headEnd type="none" w="med" len="med"/>
                      <a:tailEnd type="none" w="med" len="med"/>
                    </a:lnT>
                    <a:lnB w="13487" cap="flat" cmpd="sng" algn="ctr">
                      <a:solidFill>
                        <a:srgbClr val="FFFFFF"/>
                      </a:solidFill>
                      <a:prstDash val="solid"/>
                      <a:round/>
                      <a:headEnd type="none" w="med" len="med"/>
                      <a:tailEnd type="none" w="med" len="med"/>
                    </a:lnB>
                    <a:solidFill>
                      <a:srgbClr val="CBD0DD"/>
                    </a:solidFill>
                  </a:tcPr>
                </a:tc>
                <a:tc>
                  <a:txBody>
                    <a:bodyPr/>
                    <a:lstStyle/>
                    <a:p>
                      <a:pPr algn="l" rtl="0" fontAlgn="base"/>
                      <a:r>
                        <a:rPr lang="en-US" sz="1600" b="0" i="0">
                          <a:solidFill>
                            <a:schemeClr val="accent5"/>
                          </a:solidFill>
                          <a:effectLst/>
                          <a:latin typeface="Arial" panose="020B0604020202020204" pitchFamily="34" charset="0"/>
                        </a:rPr>
                        <a:t>PMUW Board of Directors approves panel funding recommendations​</a:t>
                      </a:r>
                      <a:endParaRPr lang="en-US" sz="1600" b="0" i="0">
                        <a:solidFill>
                          <a:schemeClr val="accent5"/>
                        </a:solidFill>
                        <a:effectLst/>
                      </a:endParaRPr>
                    </a:p>
                  </a:txBody>
                  <a:tcPr marL="83113" marR="83113" marT="41556" marB="41556">
                    <a:lnL w="13487" cap="flat" cmpd="sng" algn="ctr">
                      <a:solidFill>
                        <a:srgbClr val="FFFFFF"/>
                      </a:solidFill>
                      <a:prstDash val="solid"/>
                      <a:round/>
                      <a:headEnd type="none" w="med" len="med"/>
                      <a:tailEnd type="none" w="med" len="med"/>
                    </a:lnL>
                    <a:lnR w="13487" cap="flat" cmpd="sng" algn="ctr">
                      <a:solidFill>
                        <a:srgbClr val="FFFFFF"/>
                      </a:solidFill>
                      <a:prstDash val="solid"/>
                      <a:round/>
                      <a:headEnd type="none" w="med" len="med"/>
                      <a:tailEnd type="none" w="med" len="med"/>
                    </a:lnR>
                    <a:lnT w="13487" cap="flat" cmpd="sng" algn="ctr">
                      <a:solidFill>
                        <a:srgbClr val="FFFFFF"/>
                      </a:solidFill>
                      <a:prstDash val="solid"/>
                      <a:round/>
                      <a:headEnd type="none" w="med" len="med"/>
                      <a:tailEnd type="none" w="med" len="med"/>
                    </a:lnT>
                    <a:lnB w="13487" cap="flat" cmpd="sng" algn="ctr">
                      <a:solidFill>
                        <a:srgbClr val="FFFFFF"/>
                      </a:solidFill>
                      <a:prstDash val="solid"/>
                      <a:round/>
                      <a:headEnd type="none" w="med" len="med"/>
                      <a:tailEnd type="none" w="med" len="med"/>
                    </a:lnB>
                    <a:solidFill>
                      <a:srgbClr val="CBD0DD"/>
                    </a:solidFill>
                  </a:tcPr>
                </a:tc>
                <a:extLst>
                  <a:ext uri="{0D108BD9-81ED-4DB2-BD59-A6C34878D82A}">
                    <a16:rowId xmlns:a16="http://schemas.microsoft.com/office/drawing/2014/main" val="2024771796"/>
                  </a:ext>
                </a:extLst>
              </a:tr>
              <a:tr h="453991">
                <a:tc>
                  <a:txBody>
                    <a:bodyPr/>
                    <a:lstStyle/>
                    <a:p>
                      <a:pPr algn="l" rtl="0" fontAlgn="base"/>
                      <a:r>
                        <a:rPr lang="en-US" sz="1600" b="0" i="0">
                          <a:solidFill>
                            <a:schemeClr val="accent5"/>
                          </a:solidFill>
                          <a:effectLst/>
                          <a:latin typeface="Arial"/>
                        </a:rPr>
                        <a:t>Early June​ 2024</a:t>
                      </a:r>
                      <a:endParaRPr lang="en-US" sz="1600" b="0" i="0">
                        <a:solidFill>
                          <a:schemeClr val="accent5"/>
                        </a:solidFill>
                        <a:effectLst/>
                      </a:endParaRPr>
                    </a:p>
                  </a:txBody>
                  <a:tcPr marL="83113" marR="83113" marT="41556" marB="41556">
                    <a:lnL w="13487" cap="flat" cmpd="sng" algn="ctr">
                      <a:solidFill>
                        <a:srgbClr val="FFFFFF"/>
                      </a:solidFill>
                      <a:prstDash val="solid"/>
                      <a:round/>
                      <a:headEnd type="none" w="med" len="med"/>
                      <a:tailEnd type="none" w="med" len="med"/>
                    </a:lnL>
                    <a:lnR w="13487" cap="flat" cmpd="sng" algn="ctr">
                      <a:solidFill>
                        <a:srgbClr val="FFFFFF"/>
                      </a:solidFill>
                      <a:prstDash val="solid"/>
                      <a:round/>
                      <a:headEnd type="none" w="med" len="med"/>
                      <a:tailEnd type="none" w="med" len="med"/>
                    </a:lnR>
                    <a:lnT w="13487" cap="flat" cmpd="sng" algn="ctr">
                      <a:solidFill>
                        <a:srgbClr val="FFFFFF"/>
                      </a:solidFill>
                      <a:prstDash val="solid"/>
                      <a:round/>
                      <a:headEnd type="none" w="med" len="med"/>
                      <a:tailEnd type="none" w="med" len="med"/>
                    </a:lnT>
                    <a:lnB w="13487" cap="flat" cmpd="sng" algn="ctr">
                      <a:solidFill>
                        <a:srgbClr val="FFFFFF"/>
                      </a:solidFill>
                      <a:prstDash val="solid"/>
                      <a:round/>
                      <a:headEnd type="none" w="med" len="med"/>
                      <a:tailEnd type="none" w="med" len="med"/>
                    </a:lnB>
                    <a:solidFill>
                      <a:srgbClr val="E7E9EF"/>
                    </a:solidFill>
                  </a:tcPr>
                </a:tc>
                <a:tc>
                  <a:txBody>
                    <a:bodyPr/>
                    <a:lstStyle/>
                    <a:p>
                      <a:pPr algn="l" rtl="0" fontAlgn="base"/>
                      <a:r>
                        <a:rPr lang="en-US" sz="1600" b="0" i="0">
                          <a:solidFill>
                            <a:schemeClr val="accent5"/>
                          </a:solidFill>
                          <a:effectLst/>
                          <a:latin typeface="Arial" panose="020B0604020202020204" pitchFamily="34" charset="0"/>
                        </a:rPr>
                        <a:t>Funding announcements made​</a:t>
                      </a:r>
                      <a:endParaRPr lang="en-US" sz="1600" b="0" i="0">
                        <a:solidFill>
                          <a:schemeClr val="accent5"/>
                        </a:solidFill>
                        <a:effectLst/>
                      </a:endParaRPr>
                    </a:p>
                  </a:txBody>
                  <a:tcPr marL="83113" marR="83113" marT="41556" marB="41556">
                    <a:lnL w="13487" cap="flat" cmpd="sng" algn="ctr">
                      <a:solidFill>
                        <a:srgbClr val="FFFFFF"/>
                      </a:solidFill>
                      <a:prstDash val="solid"/>
                      <a:round/>
                      <a:headEnd type="none" w="med" len="med"/>
                      <a:tailEnd type="none" w="med" len="med"/>
                    </a:lnL>
                    <a:lnR w="13487" cap="flat" cmpd="sng" algn="ctr">
                      <a:solidFill>
                        <a:srgbClr val="FFFFFF"/>
                      </a:solidFill>
                      <a:prstDash val="solid"/>
                      <a:round/>
                      <a:headEnd type="none" w="med" len="med"/>
                      <a:tailEnd type="none" w="med" len="med"/>
                    </a:lnR>
                    <a:lnT w="13487" cap="flat" cmpd="sng" algn="ctr">
                      <a:solidFill>
                        <a:srgbClr val="FFFFFF"/>
                      </a:solidFill>
                      <a:prstDash val="solid"/>
                      <a:round/>
                      <a:headEnd type="none" w="med" len="med"/>
                      <a:tailEnd type="none" w="med" len="med"/>
                    </a:lnT>
                    <a:lnB w="13487" cap="flat" cmpd="sng" algn="ctr">
                      <a:solidFill>
                        <a:srgbClr val="FFFFFF"/>
                      </a:solidFill>
                      <a:prstDash val="solid"/>
                      <a:round/>
                      <a:headEnd type="none" w="med" len="med"/>
                      <a:tailEnd type="none" w="med" len="med"/>
                    </a:lnB>
                    <a:solidFill>
                      <a:srgbClr val="E7E9EF"/>
                    </a:solidFill>
                  </a:tcPr>
                </a:tc>
                <a:extLst>
                  <a:ext uri="{0D108BD9-81ED-4DB2-BD59-A6C34878D82A}">
                    <a16:rowId xmlns:a16="http://schemas.microsoft.com/office/drawing/2014/main" val="2599439981"/>
                  </a:ext>
                </a:extLst>
              </a:tr>
              <a:tr h="453991">
                <a:tc>
                  <a:txBody>
                    <a:bodyPr/>
                    <a:lstStyle/>
                    <a:p>
                      <a:pPr algn="l" rtl="0" fontAlgn="base"/>
                      <a:r>
                        <a:rPr lang="en-US" sz="1600" b="0" i="0">
                          <a:solidFill>
                            <a:schemeClr val="accent5"/>
                          </a:solidFill>
                          <a:effectLst/>
                          <a:latin typeface="Arial"/>
                          <a:cs typeface="Arial"/>
                        </a:rPr>
                        <a:t>August 2025</a:t>
                      </a:r>
                      <a:endParaRPr lang="en-US" sz="1600" b="0" i="0">
                        <a:solidFill>
                          <a:schemeClr val="accent5"/>
                        </a:solidFill>
                        <a:effectLst/>
                        <a:latin typeface="Arial" panose="020B0604020202020204" pitchFamily="34" charset="0"/>
                        <a:cs typeface="Arial" panose="020B0604020202020204" pitchFamily="34" charset="0"/>
                      </a:endParaRPr>
                    </a:p>
                  </a:txBody>
                  <a:tcPr marL="83113" marR="83113" marT="41556" marB="41556">
                    <a:lnL w="13487" cap="flat" cmpd="sng" algn="ctr">
                      <a:solidFill>
                        <a:srgbClr val="FFFFFF"/>
                      </a:solidFill>
                      <a:prstDash val="solid"/>
                      <a:round/>
                      <a:headEnd type="none" w="med" len="med"/>
                      <a:tailEnd type="none" w="med" len="med"/>
                    </a:lnL>
                    <a:lnR w="13487" cap="flat" cmpd="sng" algn="ctr">
                      <a:solidFill>
                        <a:srgbClr val="FFFFFF"/>
                      </a:solidFill>
                      <a:prstDash val="solid"/>
                      <a:round/>
                      <a:headEnd type="none" w="med" len="med"/>
                      <a:tailEnd type="none" w="med" len="med"/>
                    </a:lnR>
                    <a:lnT w="13487" cap="flat" cmpd="sng" algn="ctr">
                      <a:solidFill>
                        <a:srgbClr val="FFFFFF"/>
                      </a:solidFill>
                      <a:prstDash val="solid"/>
                      <a:round/>
                      <a:headEnd type="none" w="med" len="med"/>
                      <a:tailEnd type="none" w="med" len="med"/>
                    </a:lnT>
                    <a:lnB w="13487" cap="flat" cmpd="sng" algn="ctr">
                      <a:solidFill>
                        <a:srgbClr val="FFFFFF"/>
                      </a:solidFill>
                      <a:prstDash val="solid"/>
                      <a:round/>
                      <a:headEnd type="none" w="med" len="med"/>
                      <a:tailEnd type="none" w="med" len="med"/>
                    </a:lnB>
                    <a:solidFill>
                      <a:srgbClr val="CBD0DD"/>
                    </a:solidFill>
                  </a:tcPr>
                </a:tc>
                <a:tc>
                  <a:txBody>
                    <a:bodyPr/>
                    <a:lstStyle/>
                    <a:p>
                      <a:pPr algn="l" rtl="0" fontAlgn="base"/>
                      <a:r>
                        <a:rPr lang="en-US" sz="1600" b="0" i="0">
                          <a:solidFill>
                            <a:schemeClr val="accent5"/>
                          </a:solidFill>
                          <a:effectLst/>
                          <a:latin typeface="Arial" panose="020B0604020202020204" pitchFamily="34" charset="0"/>
                          <a:cs typeface="Arial" panose="020B0604020202020204" pitchFamily="34" charset="0"/>
                        </a:rPr>
                        <a:t>First quarterly payments made</a:t>
                      </a:r>
                    </a:p>
                  </a:txBody>
                  <a:tcPr marL="83113" marR="83113" marT="41556" marB="41556">
                    <a:lnL w="13487" cap="flat" cmpd="sng" algn="ctr">
                      <a:solidFill>
                        <a:srgbClr val="FFFFFF"/>
                      </a:solidFill>
                      <a:prstDash val="solid"/>
                      <a:round/>
                      <a:headEnd type="none" w="med" len="med"/>
                      <a:tailEnd type="none" w="med" len="med"/>
                    </a:lnL>
                    <a:lnR w="13487" cap="flat" cmpd="sng" algn="ctr">
                      <a:solidFill>
                        <a:srgbClr val="FFFFFF"/>
                      </a:solidFill>
                      <a:prstDash val="solid"/>
                      <a:round/>
                      <a:headEnd type="none" w="med" len="med"/>
                      <a:tailEnd type="none" w="med" len="med"/>
                    </a:lnR>
                    <a:lnT w="13487" cap="flat" cmpd="sng" algn="ctr">
                      <a:solidFill>
                        <a:srgbClr val="FFFFFF"/>
                      </a:solidFill>
                      <a:prstDash val="solid"/>
                      <a:round/>
                      <a:headEnd type="none" w="med" len="med"/>
                      <a:tailEnd type="none" w="med" len="med"/>
                    </a:lnT>
                    <a:lnB w="13487" cap="flat" cmpd="sng" algn="ctr">
                      <a:solidFill>
                        <a:srgbClr val="FFFFFF"/>
                      </a:solidFill>
                      <a:prstDash val="solid"/>
                      <a:round/>
                      <a:headEnd type="none" w="med" len="med"/>
                      <a:tailEnd type="none" w="med" len="med"/>
                    </a:lnB>
                    <a:solidFill>
                      <a:srgbClr val="CBD0DD"/>
                    </a:solidFill>
                  </a:tcPr>
                </a:tc>
                <a:extLst>
                  <a:ext uri="{0D108BD9-81ED-4DB2-BD59-A6C34878D82A}">
                    <a16:rowId xmlns:a16="http://schemas.microsoft.com/office/drawing/2014/main" val="1824974061"/>
                  </a:ext>
                </a:extLst>
              </a:tr>
              <a:tr h="448849">
                <a:tc>
                  <a:txBody>
                    <a:bodyPr/>
                    <a:lstStyle/>
                    <a:p>
                      <a:pPr marL="0" marR="0" lvl="0" indent="0" algn="l" defTabSz="914400" rtl="0" eaLnBrk="1" fontAlgn="base" latinLnBrk="0" hangingPunct="1">
                        <a:lnSpc>
                          <a:spcPct val="100000"/>
                        </a:lnSpc>
                        <a:spcBef>
                          <a:spcPts val="0"/>
                        </a:spcBef>
                        <a:spcAft>
                          <a:spcPts val="0"/>
                        </a:spcAft>
                        <a:buClrTx/>
                        <a:buSzTx/>
                        <a:buFontTx/>
                        <a:buNone/>
                        <a:tabLst/>
                        <a:defRPr/>
                      </a:pPr>
                      <a:r>
                        <a:rPr lang="en-US" sz="1600" b="0" i="0">
                          <a:solidFill>
                            <a:schemeClr val="accent5"/>
                          </a:solidFill>
                          <a:effectLst/>
                          <a:latin typeface="Arial"/>
                          <a:cs typeface="Arial"/>
                        </a:rPr>
                        <a:t>August 15, 2025</a:t>
                      </a:r>
                      <a:endParaRPr lang="en-US" sz="1600" b="0" i="0">
                        <a:solidFill>
                          <a:schemeClr val="accent5"/>
                        </a:solidFill>
                        <a:effectLst/>
                        <a:latin typeface="Arial" panose="020B0604020202020204" pitchFamily="34" charset="0"/>
                        <a:cs typeface="Arial" panose="020B0604020202020204" pitchFamily="34" charset="0"/>
                      </a:endParaRPr>
                    </a:p>
                  </a:txBody>
                  <a:tcPr marL="83113" marR="83113" marT="41556" marB="41556">
                    <a:lnL w="13487" cap="flat" cmpd="sng" algn="ctr">
                      <a:solidFill>
                        <a:srgbClr val="FFFFFF"/>
                      </a:solidFill>
                      <a:prstDash val="solid"/>
                      <a:round/>
                      <a:headEnd type="none" w="med" len="med"/>
                      <a:tailEnd type="none" w="med" len="med"/>
                    </a:lnL>
                    <a:lnR w="13487" cap="flat" cmpd="sng" algn="ctr">
                      <a:solidFill>
                        <a:srgbClr val="FFFFFF"/>
                      </a:solidFill>
                      <a:prstDash val="solid"/>
                      <a:round/>
                      <a:headEnd type="none" w="med" len="med"/>
                      <a:tailEnd type="none" w="med" len="med"/>
                    </a:lnR>
                    <a:lnT w="13487" cap="flat" cmpd="sng" algn="ctr">
                      <a:solidFill>
                        <a:srgbClr val="FFFFFF"/>
                      </a:solidFill>
                      <a:prstDash val="solid"/>
                      <a:round/>
                      <a:headEnd type="none" w="med" len="med"/>
                      <a:tailEnd type="none" w="med" len="med"/>
                    </a:lnT>
                    <a:lnB w="13487" cap="flat" cmpd="sng" algn="ctr">
                      <a:solidFill>
                        <a:srgbClr val="FFFFFF"/>
                      </a:solidFill>
                      <a:prstDash val="solid"/>
                      <a:round/>
                      <a:headEnd type="none" w="med" len="med"/>
                      <a:tailEnd type="none" w="med" len="med"/>
                    </a:lnB>
                    <a:solidFill>
                      <a:srgbClr val="E7E9EF"/>
                    </a:solidFill>
                  </a:tcPr>
                </a:tc>
                <a:tc>
                  <a:txBody>
                    <a:bodyPr/>
                    <a:lstStyle/>
                    <a:p>
                      <a:pPr algn="l" rtl="0" fontAlgn="base"/>
                      <a:r>
                        <a:rPr lang="en-US" sz="1600" b="0" i="0">
                          <a:solidFill>
                            <a:schemeClr val="accent5"/>
                          </a:solidFill>
                          <a:effectLst/>
                          <a:latin typeface="Arial"/>
                          <a:cs typeface="Arial"/>
                        </a:rPr>
                        <a:t>FY 2024-2025 End of Year Reports due</a:t>
                      </a:r>
                    </a:p>
                  </a:txBody>
                  <a:tcPr marL="83113" marR="83113" marT="41556" marB="41556">
                    <a:lnL w="13487" cap="flat" cmpd="sng" algn="ctr">
                      <a:solidFill>
                        <a:srgbClr val="FFFFFF"/>
                      </a:solidFill>
                      <a:prstDash val="solid"/>
                      <a:round/>
                      <a:headEnd type="none" w="med" len="med"/>
                      <a:tailEnd type="none" w="med" len="med"/>
                    </a:lnL>
                    <a:lnR w="13487" cap="flat" cmpd="sng" algn="ctr">
                      <a:solidFill>
                        <a:srgbClr val="FFFFFF"/>
                      </a:solidFill>
                      <a:prstDash val="solid"/>
                      <a:round/>
                      <a:headEnd type="none" w="med" len="med"/>
                      <a:tailEnd type="none" w="med" len="med"/>
                    </a:lnR>
                    <a:lnT w="13487" cap="flat" cmpd="sng" algn="ctr">
                      <a:solidFill>
                        <a:srgbClr val="FFFFFF"/>
                      </a:solidFill>
                      <a:prstDash val="solid"/>
                      <a:round/>
                      <a:headEnd type="none" w="med" len="med"/>
                      <a:tailEnd type="none" w="med" len="med"/>
                    </a:lnT>
                    <a:lnB w="13487" cap="flat" cmpd="sng" algn="ctr">
                      <a:solidFill>
                        <a:srgbClr val="FFFFFF"/>
                      </a:solidFill>
                      <a:prstDash val="solid"/>
                      <a:round/>
                      <a:headEnd type="none" w="med" len="med"/>
                      <a:tailEnd type="none" w="med" len="med"/>
                    </a:lnB>
                    <a:solidFill>
                      <a:srgbClr val="E7E9EF"/>
                    </a:solidFill>
                  </a:tcPr>
                </a:tc>
                <a:extLst>
                  <a:ext uri="{0D108BD9-81ED-4DB2-BD59-A6C34878D82A}">
                    <a16:rowId xmlns:a16="http://schemas.microsoft.com/office/drawing/2014/main" val="392943219"/>
                  </a:ext>
                </a:extLst>
              </a:tr>
              <a:tr h="453991">
                <a:tc>
                  <a:txBody>
                    <a:bodyPr/>
                    <a:lstStyle/>
                    <a:p>
                      <a:pPr algn="l" rtl="0" fontAlgn="base"/>
                      <a:r>
                        <a:rPr lang="en-US" sz="1600" b="0" i="0">
                          <a:solidFill>
                            <a:schemeClr val="accent5"/>
                          </a:solidFill>
                          <a:effectLst/>
                          <a:latin typeface="Arial"/>
                          <a:cs typeface="Arial"/>
                        </a:rPr>
                        <a:t>January 2026</a:t>
                      </a:r>
                      <a:endParaRPr lang="en-US"/>
                    </a:p>
                  </a:txBody>
                  <a:tcPr marL="83113" marR="83113" marT="41556" marB="41556">
                    <a:lnL w="13487" cap="flat" cmpd="sng" algn="ctr">
                      <a:solidFill>
                        <a:srgbClr val="FFFFFF"/>
                      </a:solidFill>
                      <a:prstDash val="solid"/>
                      <a:round/>
                      <a:headEnd type="none" w="med" len="med"/>
                      <a:tailEnd type="none" w="med" len="med"/>
                    </a:lnL>
                    <a:lnR w="13487" cap="flat" cmpd="sng" algn="ctr">
                      <a:solidFill>
                        <a:srgbClr val="FFFFFF"/>
                      </a:solidFill>
                      <a:prstDash val="solid"/>
                      <a:round/>
                      <a:headEnd type="none" w="med" len="med"/>
                      <a:tailEnd type="none" w="med" len="med"/>
                    </a:lnR>
                    <a:lnT w="13487" cap="flat" cmpd="sng" algn="ctr">
                      <a:solidFill>
                        <a:srgbClr val="FFFFFF"/>
                      </a:solidFill>
                      <a:prstDash val="solid"/>
                      <a:round/>
                      <a:headEnd type="none" w="med" len="med"/>
                      <a:tailEnd type="none" w="med" len="med"/>
                    </a:lnT>
                    <a:lnB w="13487" cap="flat" cmpd="sng" algn="ctr">
                      <a:solidFill>
                        <a:srgbClr val="FFFFFF"/>
                      </a:solidFill>
                      <a:prstDash val="solid"/>
                      <a:round/>
                      <a:headEnd type="none" w="med" len="med"/>
                      <a:tailEnd type="none" w="med" len="med"/>
                    </a:lnB>
                    <a:solidFill>
                      <a:srgbClr val="CBD0DD"/>
                    </a:solidFill>
                  </a:tcPr>
                </a:tc>
                <a:tc>
                  <a:txBody>
                    <a:bodyPr/>
                    <a:lstStyle/>
                    <a:p>
                      <a:pPr algn="l" rtl="0" fontAlgn="base"/>
                      <a:r>
                        <a:rPr lang="en-US" sz="1600" b="0" i="0">
                          <a:solidFill>
                            <a:schemeClr val="accent5"/>
                          </a:solidFill>
                          <a:effectLst/>
                          <a:latin typeface="Arial"/>
                          <a:cs typeface="Arial"/>
                        </a:rPr>
                        <a:t>FY 2025-2026 Mid-Year Reports due</a:t>
                      </a:r>
                    </a:p>
                  </a:txBody>
                  <a:tcPr marL="83113" marR="83113" marT="41556" marB="41556">
                    <a:lnL w="13487" cap="flat" cmpd="sng" algn="ctr">
                      <a:solidFill>
                        <a:srgbClr val="FFFFFF"/>
                      </a:solidFill>
                      <a:prstDash val="solid"/>
                      <a:round/>
                      <a:headEnd type="none" w="med" len="med"/>
                      <a:tailEnd type="none" w="med" len="med"/>
                    </a:lnL>
                    <a:lnR w="13487" cap="flat" cmpd="sng" algn="ctr">
                      <a:solidFill>
                        <a:srgbClr val="FFFFFF"/>
                      </a:solidFill>
                      <a:prstDash val="solid"/>
                      <a:round/>
                      <a:headEnd type="none" w="med" len="med"/>
                      <a:tailEnd type="none" w="med" len="med"/>
                    </a:lnR>
                    <a:lnT w="13487" cap="flat" cmpd="sng" algn="ctr">
                      <a:solidFill>
                        <a:srgbClr val="FFFFFF"/>
                      </a:solidFill>
                      <a:prstDash val="solid"/>
                      <a:round/>
                      <a:headEnd type="none" w="med" len="med"/>
                      <a:tailEnd type="none" w="med" len="med"/>
                    </a:lnT>
                    <a:lnB w="13487" cap="flat" cmpd="sng" algn="ctr">
                      <a:solidFill>
                        <a:srgbClr val="FFFFFF"/>
                      </a:solidFill>
                      <a:prstDash val="solid"/>
                      <a:round/>
                      <a:headEnd type="none" w="med" len="med"/>
                      <a:tailEnd type="none" w="med" len="med"/>
                    </a:lnB>
                    <a:solidFill>
                      <a:srgbClr val="CBD0DD"/>
                    </a:solidFill>
                  </a:tcPr>
                </a:tc>
                <a:extLst>
                  <a:ext uri="{0D108BD9-81ED-4DB2-BD59-A6C34878D82A}">
                    <a16:rowId xmlns:a16="http://schemas.microsoft.com/office/drawing/2014/main" val="331088066"/>
                  </a:ext>
                </a:extLst>
              </a:tr>
              <a:tr h="453991">
                <a:tc>
                  <a:txBody>
                    <a:bodyPr/>
                    <a:lstStyle/>
                    <a:p>
                      <a:pPr algn="l" rtl="0" fontAlgn="base"/>
                      <a:r>
                        <a:rPr lang="en-US" sz="1600" b="0" i="0">
                          <a:solidFill>
                            <a:schemeClr val="accent5"/>
                          </a:solidFill>
                          <a:effectLst/>
                          <a:latin typeface="Arial"/>
                          <a:cs typeface="Arial"/>
                        </a:rPr>
                        <a:t>August 17, 2026</a:t>
                      </a:r>
                      <a:endParaRPr lang="en-US" sz="1600" b="0" i="0">
                        <a:solidFill>
                          <a:schemeClr val="accent5"/>
                        </a:solidFill>
                        <a:effectLst/>
                        <a:latin typeface="Arial" panose="020B0604020202020204" pitchFamily="34" charset="0"/>
                        <a:cs typeface="Arial" panose="020B0604020202020204" pitchFamily="34" charset="0"/>
                      </a:endParaRPr>
                    </a:p>
                  </a:txBody>
                  <a:tcPr marL="83113" marR="83113" marT="41556" marB="41556">
                    <a:lnL w="13487" cap="flat" cmpd="sng" algn="ctr">
                      <a:solidFill>
                        <a:srgbClr val="FFFFFF"/>
                      </a:solidFill>
                      <a:prstDash val="solid"/>
                      <a:round/>
                      <a:headEnd type="none" w="med" len="med"/>
                      <a:tailEnd type="none" w="med" len="med"/>
                    </a:lnL>
                    <a:lnR w="13487" cap="flat" cmpd="sng" algn="ctr">
                      <a:solidFill>
                        <a:srgbClr val="FFFFFF"/>
                      </a:solidFill>
                      <a:prstDash val="solid"/>
                      <a:round/>
                      <a:headEnd type="none" w="med" len="med"/>
                      <a:tailEnd type="none" w="med" len="med"/>
                    </a:lnR>
                    <a:lnT w="13487" cap="flat" cmpd="sng" algn="ctr">
                      <a:solidFill>
                        <a:srgbClr val="FFFFFF"/>
                      </a:solidFill>
                      <a:prstDash val="solid"/>
                      <a:round/>
                      <a:headEnd type="none" w="med" len="med"/>
                      <a:tailEnd type="none" w="med" len="med"/>
                    </a:lnT>
                    <a:lnB w="13487" cap="flat" cmpd="sng" algn="ctr">
                      <a:solidFill>
                        <a:srgbClr val="FFFFFF"/>
                      </a:solidFill>
                      <a:prstDash val="solid"/>
                      <a:round/>
                      <a:headEnd type="none" w="med" len="med"/>
                      <a:tailEnd type="none" w="med" len="med"/>
                    </a:lnB>
                    <a:solidFill>
                      <a:srgbClr val="E7E9EF"/>
                    </a:solidFill>
                  </a:tcPr>
                </a:tc>
                <a:tc>
                  <a:txBody>
                    <a:bodyPr/>
                    <a:lstStyle/>
                    <a:p>
                      <a:pPr algn="l" rtl="0" fontAlgn="base"/>
                      <a:r>
                        <a:rPr lang="en-US" sz="1600" b="0" i="0">
                          <a:solidFill>
                            <a:schemeClr val="accent5"/>
                          </a:solidFill>
                          <a:effectLst/>
                          <a:latin typeface="Arial"/>
                          <a:cs typeface="Arial"/>
                        </a:rPr>
                        <a:t>FY 2025-2026 End of Year Reports due</a:t>
                      </a:r>
                    </a:p>
                  </a:txBody>
                  <a:tcPr marL="83113" marR="83113" marT="41556" marB="41556">
                    <a:lnL w="13487" cap="flat" cmpd="sng" algn="ctr">
                      <a:solidFill>
                        <a:srgbClr val="FFFFFF"/>
                      </a:solidFill>
                      <a:prstDash val="solid"/>
                      <a:round/>
                      <a:headEnd type="none" w="med" len="med"/>
                      <a:tailEnd type="none" w="med" len="med"/>
                    </a:lnL>
                    <a:lnR w="13487" cap="flat" cmpd="sng" algn="ctr">
                      <a:solidFill>
                        <a:srgbClr val="FFFFFF"/>
                      </a:solidFill>
                      <a:prstDash val="solid"/>
                      <a:round/>
                      <a:headEnd type="none" w="med" len="med"/>
                      <a:tailEnd type="none" w="med" len="med"/>
                    </a:lnR>
                    <a:lnT w="13487" cap="flat" cmpd="sng" algn="ctr">
                      <a:solidFill>
                        <a:srgbClr val="FFFFFF"/>
                      </a:solidFill>
                      <a:prstDash val="solid"/>
                      <a:round/>
                      <a:headEnd type="none" w="med" len="med"/>
                      <a:tailEnd type="none" w="med" len="med"/>
                    </a:lnT>
                    <a:lnB w="13487" cap="flat" cmpd="sng" algn="ctr">
                      <a:solidFill>
                        <a:srgbClr val="FFFFFF"/>
                      </a:solidFill>
                      <a:prstDash val="solid"/>
                      <a:round/>
                      <a:headEnd type="none" w="med" len="med"/>
                      <a:tailEnd type="none" w="med" len="med"/>
                    </a:lnB>
                    <a:solidFill>
                      <a:srgbClr val="E7E9EF"/>
                    </a:solidFill>
                  </a:tcPr>
                </a:tc>
                <a:extLst>
                  <a:ext uri="{0D108BD9-81ED-4DB2-BD59-A6C34878D82A}">
                    <a16:rowId xmlns:a16="http://schemas.microsoft.com/office/drawing/2014/main" val="4044641104"/>
                  </a:ext>
                </a:extLst>
              </a:tr>
            </a:tbl>
          </a:graphicData>
        </a:graphic>
      </p:graphicFrame>
    </p:spTree>
    <p:extLst>
      <p:ext uri="{BB962C8B-B14F-4D97-AF65-F5344CB8AC3E}">
        <p14:creationId xmlns:p14="http://schemas.microsoft.com/office/powerpoint/2010/main" val="1044971575"/>
      </p:ext>
    </p:extLst>
  </p:cSld>
  <p:clrMapOvr>
    <a:masterClrMapping/>
  </p:clrMapOvr>
</p:sld>
</file>

<file path=ppt/theme/theme1.xml><?xml version="1.0" encoding="utf-8"?>
<a:theme xmlns:a="http://schemas.openxmlformats.org/drawingml/2006/main" name="Office Theme">
  <a:themeElements>
    <a:clrScheme name="Custom 130">
      <a:dk1>
        <a:srgbClr val="000000"/>
      </a:dk1>
      <a:lt1>
        <a:srgbClr val="FFFFFF"/>
      </a:lt1>
      <a:dk2>
        <a:srgbClr val="929498"/>
      </a:dk2>
      <a:lt2>
        <a:srgbClr val="E7E6E6"/>
      </a:lt2>
      <a:accent1>
        <a:srgbClr val="004E95"/>
      </a:accent1>
      <a:accent2>
        <a:srgbClr val="649BD3"/>
      </a:accent2>
      <a:accent3>
        <a:srgbClr val="EE4638"/>
      </a:accent3>
      <a:accent4>
        <a:srgbClr val="FBB43E"/>
      </a:accent4>
      <a:accent5>
        <a:srgbClr val="515151"/>
      </a:accent5>
      <a:accent6>
        <a:srgbClr val="EA7200"/>
      </a:accent6>
      <a:hlink>
        <a:srgbClr val="004E95"/>
      </a:hlink>
      <a:folHlink>
        <a:srgbClr val="EE4638"/>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_ip_UnifiedCompliancePolicyProperties xmlns="http://schemas.microsoft.com/sharepoint/v3" xsi:nil="true"/>
    <Progression xmlns="dd0384c3-8e36-44d8-8a0d-6b65cf623977" xsi:nil="true"/>
    <lcf76f155ced4ddcb4097134ff3c332f xmlns="dd0384c3-8e36-44d8-8a0d-6b65cf623977">
      <Terms xmlns="http://schemas.microsoft.com/office/infopath/2007/PartnerControls"/>
    </lcf76f155ced4ddcb4097134ff3c332f>
    <TaxCatchAll xmlns="47aa2e45-2fbe-4ec8-adf5-629d8daf0e15" xsi:nil="true"/>
    <SharedWithUsers xmlns="47aa2e45-2fbe-4ec8-adf5-629d8daf0e15">
      <UserInfo>
        <DisplayName>Maria Schramm</DisplayName>
        <AccountId>32</AccountId>
        <AccountType/>
      </UserInfo>
    </SharedWithUser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3E0F23B21F24974A80F5B688FA6A6EA7" ma:contentTypeVersion="21" ma:contentTypeDescription="Create a new document." ma:contentTypeScope="" ma:versionID="af6e9d3aeff14b9702dcb59cd8370d94">
  <xsd:schema xmlns:xsd="http://www.w3.org/2001/XMLSchema" xmlns:xs="http://www.w3.org/2001/XMLSchema" xmlns:p="http://schemas.microsoft.com/office/2006/metadata/properties" xmlns:ns1="http://schemas.microsoft.com/sharepoint/v3" xmlns:ns2="dd0384c3-8e36-44d8-8a0d-6b65cf623977" xmlns:ns3="47aa2e45-2fbe-4ec8-adf5-629d8daf0e15" targetNamespace="http://schemas.microsoft.com/office/2006/metadata/properties" ma:root="true" ma:fieldsID="f2b1c07ebba13135277db1817fc995c8" ns1:_="" ns2:_="" ns3:_="">
    <xsd:import namespace="http://schemas.microsoft.com/sharepoint/v3"/>
    <xsd:import namespace="dd0384c3-8e36-44d8-8a0d-6b65cf623977"/>
    <xsd:import namespace="47aa2e45-2fbe-4ec8-adf5-629d8daf0e15"/>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GenerationTime" minOccurs="0"/>
                <xsd:element ref="ns2:MediaServiceEventHashCode" minOccurs="0"/>
                <xsd:element ref="ns2:MediaServiceAutoKeyPoints" minOccurs="0"/>
                <xsd:element ref="ns2:MediaServiceKeyPoints" minOccurs="0"/>
                <xsd:element ref="ns2:MediaServiceDateTaken" minOccurs="0"/>
                <xsd:element ref="ns2:MediaServiceOCR" minOccurs="0"/>
                <xsd:element ref="ns2:MediaServiceLocation" minOccurs="0"/>
                <xsd:element ref="ns3:SharedWithUsers" minOccurs="0"/>
                <xsd:element ref="ns3:SharedWithDetails" minOccurs="0"/>
                <xsd:element ref="ns1:_ip_UnifiedCompliancePolicyProperties" minOccurs="0"/>
                <xsd:element ref="ns1:_ip_UnifiedCompliancePolicyUIAction" minOccurs="0"/>
                <xsd:element ref="ns2:Progression" minOccurs="0"/>
                <xsd:element ref="ns2:MediaLengthInSeconds" minOccurs="0"/>
                <xsd:element ref="ns2:lcf76f155ced4ddcb4097134ff3c332f" minOccurs="0"/>
                <xsd:element ref="ns3:TaxCatchAll"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20" nillable="true" ma:displayName="Unified Compliance Policy Properties" ma:hidden="true" ma:internalName="_ip_UnifiedCompliancePolicyProperties">
      <xsd:simpleType>
        <xsd:restriction base="dms:Note"/>
      </xsd:simpleType>
    </xsd:element>
    <xsd:element name="_ip_UnifiedCompliancePolicyUIAction" ma:index="21"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dd0384c3-8e36-44d8-8a0d-6b65cf623977" elementFormDefault="qualified">
    <xsd:import namespace="http://schemas.microsoft.com/office/2006/documentManagement/types"/>
    <xsd:import namespace="http://schemas.microsoft.com/office/infopath/2007/PartnerControls"/>
    <xsd:element name="MediaServiceMetadata" ma:index="8" nillable="true" ma:displayName="MediaServiceMetadata" ma:description="" ma:hidden="true" ma:internalName="MediaServiceMetadata" ma:readOnly="true">
      <xsd:simpleType>
        <xsd:restriction base="dms:Note"/>
      </xsd:simpleType>
    </xsd:element>
    <xsd:element name="MediaServiceFastMetadata" ma:index="9" nillable="true" ma:displayName="MediaServiceFastMetadata" ma:description=""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GenerationTime" ma:index="11" nillable="true" ma:displayName="MediaServiceGenerationTime" ma:hidden="true" ma:internalName="MediaServiceGenerationTime"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AutoKeyPoints" ma:index="13" nillable="true" ma:displayName="MediaServiceAutoKeyPoints" ma:hidden="true" ma:internalName="MediaServiceAutoKeyPoints" ma:readOnly="true">
      <xsd:simpleType>
        <xsd:restriction base="dms:Note"/>
      </xsd:simpleType>
    </xsd:element>
    <xsd:element name="MediaServiceKeyPoints" ma:index="14" nillable="true" ma:displayName="KeyPoints" ma:internalName="MediaServiceKeyPoints" ma:readOnly="true">
      <xsd:simpleType>
        <xsd:restriction base="dms:Note">
          <xsd:maxLength value="255"/>
        </xsd:restriction>
      </xsd:simpleType>
    </xsd:element>
    <xsd:element name="MediaServiceDateTaken" ma:index="15" nillable="true" ma:displayName="MediaServiceDateTaken" ma:hidden="true" ma:internalName="MediaServiceDateTaken"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Location" ma:index="17" nillable="true" ma:displayName="Location" ma:internalName="MediaServiceLocation" ma:readOnly="true">
      <xsd:simpleType>
        <xsd:restriction base="dms:Text"/>
      </xsd:simpleType>
    </xsd:element>
    <xsd:element name="Progression" ma:index="22" nillable="true" ma:displayName="Progression" ma:format="Dropdown" ma:internalName="Progression" ma:percentage="FALSE">
      <xsd:simpleType>
        <xsd:restriction base="dms:Number"/>
      </xsd:simpleType>
    </xsd:element>
    <xsd:element name="MediaLengthInSeconds" ma:index="23" nillable="true" ma:displayName="Length (seconds)" ma:internalName="MediaLengthInSeconds" ma:readOnly="true">
      <xsd:simpleType>
        <xsd:restriction base="dms:Unknown"/>
      </xsd:simpleType>
    </xsd:element>
    <xsd:element name="lcf76f155ced4ddcb4097134ff3c332f" ma:index="25" nillable="true" ma:taxonomy="true" ma:internalName="lcf76f155ced4ddcb4097134ff3c332f" ma:taxonomyFieldName="MediaServiceImageTags" ma:displayName="Image Tags" ma:readOnly="false" ma:fieldId="{5cf76f15-5ced-4ddc-b409-7134ff3c332f}" ma:taxonomyMulti="true" ma:sspId="ff03d43d-d38e-4f95-8676-723f4c5d4e8a"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7"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8"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47aa2e45-2fbe-4ec8-adf5-629d8daf0e15"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element name="TaxCatchAll" ma:index="26" nillable="true" ma:displayName="Taxonomy Catch All Column" ma:hidden="true" ma:list="{08078037-c953-4276-a5c3-bca02760fc36}" ma:internalName="TaxCatchAll" ma:showField="CatchAllData" ma:web="47aa2e45-2fbe-4ec8-adf5-629d8daf0e15">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943B27CF-C1BA-4ECA-ADF3-1C78CC365C2A}">
  <ds:schemaRefs>
    <ds:schemaRef ds:uri="47aa2e45-2fbe-4ec8-adf5-629d8daf0e15"/>
    <ds:schemaRef ds:uri="dd0384c3-8e36-44d8-8a0d-6b65cf623977"/>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microsoft.com/sharepoint/v3"/>
    <ds:schemaRef ds:uri="http://schemas.openxmlformats.org/package/2006/metadata/core-properties"/>
    <ds:schemaRef ds:uri="http://www.w3.org/XML/1998/namespace"/>
  </ds:schemaRefs>
</ds:datastoreItem>
</file>

<file path=customXml/itemProps2.xml><?xml version="1.0" encoding="utf-8"?>
<ds:datastoreItem xmlns:ds="http://schemas.openxmlformats.org/officeDocument/2006/customXml" ds:itemID="{F82CB494-17F2-4C4A-BBCB-4C0F510FF44D}">
  <ds:schemaRefs>
    <ds:schemaRef ds:uri="47aa2e45-2fbe-4ec8-adf5-629d8daf0e15"/>
    <ds:schemaRef ds:uri="dd0384c3-8e36-44d8-8a0d-6b65cf623977"/>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microsoft.com/sharepoint/v3"/>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36FA30ED-1E66-4301-87CB-4D45B9B801B7}">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Application>Microsoft Office PowerPoint</Application>
  <PresentationFormat>Widescreen</PresentationFormat>
  <Slides>46</Slides>
  <Notes>46</Notes>
  <HiddenSlides>0</HiddenSlides>
  <ScaleCrop>false</ScaleCrop>
  <HeadingPairs>
    <vt:vector size="4" baseType="variant">
      <vt:variant>
        <vt:lpstr>Theme</vt:lpstr>
      </vt:variant>
      <vt:variant>
        <vt:i4>1</vt:i4>
      </vt:variant>
      <vt:variant>
        <vt:lpstr>Slide Titles</vt:lpstr>
      </vt:variant>
      <vt:variant>
        <vt:i4>46</vt:i4>
      </vt:variant>
    </vt:vector>
  </HeadingPairs>
  <TitlesOfParts>
    <vt:vector size="47" baseType="lpstr">
      <vt:lpstr>Office Theme</vt:lpstr>
      <vt:lpstr>PowerPoint Presentation</vt:lpstr>
      <vt:lpstr>Agenda</vt:lpstr>
      <vt:lpstr>Welcome and Introductions</vt:lpstr>
      <vt:lpstr>Mission and Vision</vt:lpstr>
      <vt:lpstr>FY 2025-2026 Priority Needs</vt:lpstr>
      <vt:lpstr>FY 2025-2026 Priority Needs</vt:lpstr>
      <vt:lpstr>FY 2025-2026 Priority Needs</vt:lpstr>
      <vt:lpstr>FY 2025-2026 Priority Considerations</vt:lpstr>
      <vt:lpstr>Overview of Funding Process</vt:lpstr>
      <vt:lpstr>Overview of Funding Process</vt:lpstr>
      <vt:lpstr>Overview of Funding Process </vt:lpstr>
      <vt:lpstr>Overview of Funding Process </vt:lpstr>
      <vt:lpstr>Online Grant Portal</vt:lpstr>
      <vt:lpstr>Online Grant Portal</vt:lpstr>
      <vt:lpstr>Online Grant Portal</vt:lpstr>
      <vt:lpstr>Online Grant Portal</vt:lpstr>
      <vt:lpstr>Online Grant Portal</vt:lpstr>
      <vt:lpstr>Common Errors: Agency Application</vt:lpstr>
      <vt:lpstr>Common Errors: Agency Application</vt:lpstr>
      <vt:lpstr>Common Errors: Agency Application</vt:lpstr>
      <vt:lpstr>Common Errors: Agency Application</vt:lpstr>
      <vt:lpstr>Common Errors: Agency Supporting Documents</vt:lpstr>
      <vt:lpstr>Common Errors: Agency Supporting Documents</vt:lpstr>
      <vt:lpstr>Common Errors: Agency Supporting Documents</vt:lpstr>
      <vt:lpstr>Common Errors: Agency Supporting Documents</vt:lpstr>
      <vt:lpstr>Common Errors: Program Application</vt:lpstr>
      <vt:lpstr>Common Errors: Program Application</vt:lpstr>
      <vt:lpstr>Tips to Improve Applications</vt:lpstr>
      <vt:lpstr>Performance Measures (Outcomes) Section</vt:lpstr>
      <vt:lpstr>Performance Measures (Outcomes) Section</vt:lpstr>
      <vt:lpstr>Performance Measures (Outcomes) Section</vt:lpstr>
      <vt:lpstr>Performance Measures Section - How to Enter</vt:lpstr>
      <vt:lpstr>Performance Measures  - Adding Inputs</vt:lpstr>
      <vt:lpstr>Performance Measures Section - Adding Activities</vt:lpstr>
      <vt:lpstr>Performance Measures Section - Adding Outputs</vt:lpstr>
      <vt:lpstr>Performance Measures Section - Adding Outcomes</vt:lpstr>
      <vt:lpstr>Performance Measures Section - Adding Outcomes</vt:lpstr>
      <vt:lpstr>Performance Measures Section - Adding Outcomes</vt:lpstr>
      <vt:lpstr>Performance Measures Section - Adding Outcomes</vt:lpstr>
      <vt:lpstr>Performance Measures Section - Adding Outcomes</vt:lpstr>
      <vt:lpstr>Performance Measures Section - Reviewing the Logic Model</vt:lpstr>
      <vt:lpstr>Performance Measures Section – Completing the Section</vt:lpstr>
      <vt:lpstr>Other Reminders</vt:lpstr>
      <vt:lpstr>Technical Assistance</vt:lpstr>
      <vt:lpstr>Questions and Answers</vt:lpstr>
      <vt:lpstr>Contacts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Guidelines</dc:title>
  <dc:creator/>
  <cp:revision>4</cp:revision>
  <dcterms:created xsi:type="dcterms:W3CDTF">2017-03-22T19:41:19Z</dcterms:created>
  <dcterms:modified xsi:type="dcterms:W3CDTF">2024-11-13T19:34:51Z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0x0101003E0F23B21F24974A80F5B688FA6A6EA7</vt:lpwstr>
  </property>
  <property fmtid="{D5CDD505-2E9C-101B-9397-08002B2CF9AE}" pid="3" name="MediaServiceImageTags">
    <vt:lpwstr/>
  </property>
</Properties>
</file>